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1"/>
  </p:notesMasterIdLst>
  <p:sldIdLst>
    <p:sldId id="256" r:id="rId2"/>
    <p:sldId id="257" r:id="rId3"/>
    <p:sldId id="258" r:id="rId4"/>
    <p:sldId id="264" r:id="rId5"/>
    <p:sldId id="259" r:id="rId6"/>
    <p:sldId id="265" r:id="rId7"/>
    <p:sldId id="266" r:id="rId8"/>
    <p:sldId id="260" r:id="rId9"/>
    <p:sldId id="262" r:id="rId10"/>
  </p:sldIdLst>
  <p:sldSz cx="14630400" cy="8229600"/>
  <p:notesSz cx="8229600" cy="14630400"/>
  <p:defaultTextStyle>
    <a:defPPr>
      <a:defRPr lang="en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3172"/>
    <p:restoredTop sz="94610"/>
  </p:normalViewPr>
  <p:slideViewPr>
    <p:cSldViewPr snapToGrid="0" snapToObjects="1">
      <p:cViewPr varScale="1">
        <p:scale>
          <a:sx n="95" d="100"/>
          <a:sy n="95" d="100"/>
        </p:scale>
        <p:origin x="224" y="6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219910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74363FC-A145-AF94-812E-F05B823F21B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11A6F769-13B8-F5AC-440B-2B9E60C57CC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FDEEE83C-1707-5341-FDEB-399DCFF1A8A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9D05120-B036-811B-739F-154226ADFD0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988430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C68A459-B29D-8F8F-BAF2-B7C065A9244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548E4ED3-9216-4BB3-47FC-45D2AA58D52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0125FAAF-6DBB-4CD4-8B35-DBEB07EF7F2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08DD801-5A37-BCF2-862F-139F8661501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885607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25C1116-666B-8CC2-D930-98E7887BBF6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13F41D9E-5B9B-0E7E-BAFB-C6AF89400F4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E2734F8E-AB86-821D-DC52-53F6BAC7F89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88A2FD5-6FBE-D6A4-7FC2-E0A43413EFD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247272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1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>
              <a:alpha val="95000"/>
            </a:srgbClr>
          </a:solidFill>
          <a:ln/>
        </p:spPr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2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>
              <a:alpha val="95000"/>
            </a:srgbClr>
          </a:solidFill>
          <a:ln/>
        </p:spPr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3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>
              <a:alpha val="95000"/>
            </a:srgbClr>
          </a:solidFill>
          <a:ln/>
        </p:spPr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4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>
              <a:alpha val="95000"/>
            </a:srgbClr>
          </a:solidFill>
          <a:ln/>
        </p:spPr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5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>
              <a:alpha val="95000"/>
            </a:srgbClr>
          </a:solidFill>
          <a:ln/>
        </p:spPr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6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>
              <a:alpha val="95000"/>
            </a:srgbClr>
          </a:solidFill>
          <a:ln/>
        </p:spPr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7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>
              <a:alpha val="95000"/>
            </a:srgbClr>
          </a:solidFill>
          <a:ln/>
        </p:spPr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8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>
              <a:alpha val="95000"/>
            </a:srgbClr>
          </a:solidFill>
          <a:ln/>
        </p:spPr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4" Type="http://schemas.openxmlformats.org/officeDocument/2006/relationships/hyperlink" Target="https://mon.gov.ua/osvita-2/zagalna-serednya-osvita/osvitni-programi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0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871657" y="585926"/>
            <a:ext cx="7415927" cy="200406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7850"/>
              </a:lnSpc>
              <a:buNone/>
            </a:pPr>
            <a:r>
              <a:rPr lang="uk-UA" sz="5000" kern="0" spc="-126" dirty="0">
                <a:solidFill>
                  <a:srgbClr val="D73AD7"/>
                </a:solidFill>
                <a:latin typeface="Source Serif Pro Semi Bold" pitchFamily="34" charset="0"/>
                <a:ea typeface="Source Serif Pro Semi Bold" pitchFamily="34" charset="-122"/>
                <a:cs typeface="Source Serif Pro Semi Bold" pitchFamily="34" charset="-120"/>
              </a:rPr>
              <a:t>Правовий захист батьків, педагогів, душпастирів від деструктивного впливу гендерної ідеології</a:t>
            </a:r>
            <a:endParaRPr lang="en-US" sz="5000" dirty="0"/>
          </a:p>
        </p:txBody>
      </p:sp>
      <p:sp>
        <p:nvSpPr>
          <p:cNvPr id="6" name="Shape 3"/>
          <p:cNvSpPr/>
          <p:nvPr/>
        </p:nvSpPr>
        <p:spPr>
          <a:xfrm>
            <a:off x="864037" y="5777151"/>
            <a:ext cx="394930" cy="394930"/>
          </a:xfrm>
          <a:prstGeom prst="roundRect">
            <a:avLst>
              <a:gd name="adj" fmla="val 23151155"/>
            </a:avLst>
          </a:prstGeom>
          <a:noFill/>
          <a:ln w="7620">
            <a:solidFill>
              <a:srgbClr val="FFFFFF"/>
            </a:solidFill>
            <a:prstDash val="solid"/>
          </a:ln>
        </p:spPr>
      </p:sp>
      <p:pic>
        <p:nvPicPr>
          <p:cNvPr id="7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71657" y="5784771"/>
            <a:ext cx="379690" cy="379690"/>
          </a:xfrm>
          <a:prstGeom prst="rect">
            <a:avLst/>
          </a:prstGeom>
        </p:spPr>
      </p:pic>
      <p:sp>
        <p:nvSpPr>
          <p:cNvPr id="8" name="Text 4"/>
          <p:cNvSpPr/>
          <p:nvPr/>
        </p:nvSpPr>
        <p:spPr>
          <a:xfrm>
            <a:off x="1382316" y="5758696"/>
            <a:ext cx="7260643" cy="43195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3400"/>
              </a:lnSpc>
              <a:buNone/>
            </a:pPr>
            <a:r>
              <a:rPr lang="en-US" sz="2400" b="1" kern="0" spc="-39" dirty="0" err="1">
                <a:solidFill>
                  <a:srgbClr val="272525"/>
                </a:solidFill>
                <a:latin typeface="Source Sans Pro Bold" pitchFamily="34" charset="0"/>
                <a:ea typeface="Source Sans Pro Bold" pitchFamily="34" charset="-122"/>
                <a:cs typeface="Source Sans Pro Bold" pitchFamily="34" charset="-120"/>
              </a:rPr>
              <a:t>Артур</a:t>
            </a:r>
            <a:r>
              <a:rPr lang="en-US" sz="2400" b="1" kern="0" spc="-39" dirty="0">
                <a:solidFill>
                  <a:srgbClr val="272525"/>
                </a:solidFill>
                <a:latin typeface="Source Sans Pro Bold" pitchFamily="34" charset="0"/>
                <a:ea typeface="Source Sans Pro Bold" pitchFamily="34" charset="-122"/>
                <a:cs typeface="Source Sans Pro Bold" pitchFamily="34" charset="-120"/>
              </a:rPr>
              <a:t> Погоріленко</a:t>
            </a:r>
            <a:r>
              <a:rPr lang="uk-UA" sz="2400" b="1" kern="0" spc="-39" dirty="0">
                <a:solidFill>
                  <a:srgbClr val="272525"/>
                </a:solidFill>
                <a:latin typeface="Source Sans Pro Bold" pitchFamily="34" charset="0"/>
                <a:ea typeface="Source Sans Pro Bold" pitchFamily="34" charset="-122"/>
                <a:cs typeface="Source Sans Pro Bold" pitchFamily="34" charset="-120"/>
              </a:rPr>
              <a:t>, </a:t>
            </a:r>
          </a:p>
          <a:p>
            <a:pPr marL="0" indent="0" algn="l">
              <a:lnSpc>
                <a:spcPts val="3400"/>
              </a:lnSpc>
              <a:buNone/>
            </a:pPr>
            <a:r>
              <a:rPr lang="uk-UA" sz="2400" b="1" kern="0" spc="-39" dirty="0">
                <a:solidFill>
                  <a:srgbClr val="272525"/>
                </a:solidFill>
                <a:latin typeface="Source Sans Pro Bold" pitchFamily="34" charset="0"/>
                <a:ea typeface="Source Sans Pro Bold" pitchFamily="34" charset="-122"/>
                <a:cs typeface="Source Sans Pro Bold" pitchFamily="34" charset="-120"/>
              </a:rPr>
              <a:t>доктор філософії у сфері права та психології</a:t>
            </a:r>
            <a:endParaRPr lang="en-US" sz="24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6271260" y="975955"/>
            <a:ext cx="7574280" cy="131921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5150"/>
              </a:lnSpc>
              <a:buNone/>
            </a:pPr>
            <a:r>
              <a:rPr lang="en-US" sz="4150" kern="0" spc="-83" dirty="0">
                <a:solidFill>
                  <a:srgbClr val="D73AD7"/>
                </a:solidFill>
                <a:latin typeface="Source Serif Pro Semi Bold" pitchFamily="34" charset="0"/>
                <a:ea typeface="Source Serif Pro Semi Bold" pitchFamily="34" charset="-122"/>
                <a:cs typeface="Source Serif Pro Semi Bold" pitchFamily="34" charset="-120"/>
              </a:rPr>
              <a:t>Правове регулювання гендерної дисфорії</a:t>
            </a:r>
            <a:endParaRPr lang="en-US" sz="4150" dirty="0"/>
          </a:p>
        </p:txBody>
      </p:sp>
      <p:sp>
        <p:nvSpPr>
          <p:cNvPr id="4" name="Shape 1"/>
          <p:cNvSpPr/>
          <p:nvPr/>
        </p:nvSpPr>
        <p:spPr>
          <a:xfrm>
            <a:off x="6592372" y="2631519"/>
            <a:ext cx="30480" cy="4622006"/>
          </a:xfrm>
          <a:prstGeom prst="roundRect">
            <a:avLst>
              <a:gd name="adj" fmla="val 309012"/>
            </a:avLst>
          </a:prstGeom>
          <a:solidFill>
            <a:srgbClr val="DABADD"/>
          </a:solidFill>
          <a:ln/>
        </p:spPr>
      </p:sp>
      <p:sp>
        <p:nvSpPr>
          <p:cNvPr id="5" name="Shape 2"/>
          <p:cNvSpPr/>
          <p:nvPr/>
        </p:nvSpPr>
        <p:spPr>
          <a:xfrm>
            <a:off x="6829365" y="3120628"/>
            <a:ext cx="784860" cy="30480"/>
          </a:xfrm>
          <a:prstGeom prst="roundRect">
            <a:avLst>
              <a:gd name="adj" fmla="val 309012"/>
            </a:avLst>
          </a:prstGeom>
          <a:solidFill>
            <a:srgbClr val="DABADD"/>
          </a:solidFill>
          <a:ln/>
        </p:spPr>
      </p:sp>
      <p:sp>
        <p:nvSpPr>
          <p:cNvPr id="6" name="Shape 3"/>
          <p:cNvSpPr/>
          <p:nvPr/>
        </p:nvSpPr>
        <p:spPr>
          <a:xfrm>
            <a:off x="6355378" y="2883694"/>
            <a:ext cx="504468" cy="504468"/>
          </a:xfrm>
          <a:prstGeom prst="roundRect">
            <a:avLst>
              <a:gd name="adj" fmla="val 18671"/>
            </a:avLst>
          </a:prstGeom>
          <a:solidFill>
            <a:srgbClr val="F4D4F7"/>
          </a:solidFill>
          <a:ln w="7620">
            <a:solidFill>
              <a:srgbClr val="DABADD"/>
            </a:solidFill>
            <a:prstDash val="solid"/>
          </a:ln>
        </p:spPr>
      </p:sp>
      <p:sp>
        <p:nvSpPr>
          <p:cNvPr id="7" name="Text 4"/>
          <p:cNvSpPr/>
          <p:nvPr/>
        </p:nvSpPr>
        <p:spPr>
          <a:xfrm>
            <a:off x="6528495" y="2977634"/>
            <a:ext cx="158234" cy="31658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450"/>
              </a:lnSpc>
              <a:buNone/>
            </a:pPr>
            <a:r>
              <a:rPr lang="en-US" sz="2450" kern="0" spc="-50" dirty="0">
                <a:solidFill>
                  <a:srgbClr val="272525"/>
                </a:solidFill>
                <a:latin typeface="Source Serif Pro Semi Bold" pitchFamily="34" charset="0"/>
                <a:ea typeface="Source Serif Pro Semi Bold" pitchFamily="34" charset="-122"/>
                <a:cs typeface="Source Serif Pro Semi Bold" pitchFamily="34" charset="-120"/>
              </a:rPr>
              <a:t>1</a:t>
            </a:r>
            <a:endParaRPr lang="en-US" sz="2450" dirty="0"/>
          </a:p>
        </p:txBody>
      </p:sp>
      <p:sp>
        <p:nvSpPr>
          <p:cNvPr id="8" name="Text 5"/>
          <p:cNvSpPr/>
          <p:nvPr/>
        </p:nvSpPr>
        <p:spPr>
          <a:xfrm>
            <a:off x="7840980" y="2855714"/>
            <a:ext cx="2638187" cy="3298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550"/>
              </a:lnSpc>
              <a:buNone/>
            </a:pPr>
            <a:r>
              <a:rPr lang="en-US" sz="2050" kern="0" spc="-42" dirty="0">
                <a:solidFill>
                  <a:srgbClr val="272525"/>
                </a:solidFill>
                <a:latin typeface="Source Serif Pro Semi Bold" pitchFamily="34" charset="0"/>
                <a:ea typeface="Source Serif Pro Semi Bold" pitchFamily="34" charset="-122"/>
                <a:cs typeface="Source Serif Pro Semi Bold" pitchFamily="34" charset="-120"/>
              </a:rPr>
              <a:t>2001</a:t>
            </a:r>
            <a:endParaRPr lang="en-US" sz="2050" dirty="0"/>
          </a:p>
        </p:txBody>
      </p:sp>
      <p:sp>
        <p:nvSpPr>
          <p:cNvPr id="9" name="Text 6"/>
          <p:cNvSpPr/>
          <p:nvPr/>
        </p:nvSpPr>
        <p:spPr>
          <a:xfrm>
            <a:off x="7840980" y="3320058"/>
            <a:ext cx="6004560" cy="35885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00"/>
              </a:lnSpc>
              <a:buNone/>
            </a:pPr>
            <a:r>
              <a:rPr lang="en-US" sz="1750" kern="0" spc="-35" dirty="0">
                <a:solidFill>
                  <a:srgbClr val="272525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Перше закріплення поняття "гендер" в законодавстві України.</a:t>
            </a:r>
            <a:endParaRPr lang="en-US" sz="1750" dirty="0"/>
          </a:p>
        </p:txBody>
      </p:sp>
      <p:sp>
        <p:nvSpPr>
          <p:cNvPr id="10" name="Shape 7"/>
          <p:cNvSpPr/>
          <p:nvPr/>
        </p:nvSpPr>
        <p:spPr>
          <a:xfrm>
            <a:off x="6829365" y="4616410"/>
            <a:ext cx="784860" cy="30480"/>
          </a:xfrm>
          <a:prstGeom prst="roundRect">
            <a:avLst>
              <a:gd name="adj" fmla="val 309012"/>
            </a:avLst>
          </a:prstGeom>
          <a:solidFill>
            <a:srgbClr val="DABADD"/>
          </a:solidFill>
          <a:ln/>
        </p:spPr>
      </p:sp>
      <p:sp>
        <p:nvSpPr>
          <p:cNvPr id="11" name="Shape 8"/>
          <p:cNvSpPr/>
          <p:nvPr/>
        </p:nvSpPr>
        <p:spPr>
          <a:xfrm>
            <a:off x="6355378" y="4379476"/>
            <a:ext cx="504468" cy="504468"/>
          </a:xfrm>
          <a:prstGeom prst="roundRect">
            <a:avLst>
              <a:gd name="adj" fmla="val 18671"/>
            </a:avLst>
          </a:prstGeom>
          <a:solidFill>
            <a:srgbClr val="F4D4F7"/>
          </a:solidFill>
          <a:ln w="7620">
            <a:solidFill>
              <a:srgbClr val="DABADD"/>
            </a:solidFill>
            <a:prstDash val="solid"/>
          </a:ln>
        </p:spPr>
      </p:sp>
      <p:sp>
        <p:nvSpPr>
          <p:cNvPr id="12" name="Text 9"/>
          <p:cNvSpPr/>
          <p:nvPr/>
        </p:nvSpPr>
        <p:spPr>
          <a:xfrm>
            <a:off x="6528495" y="4473416"/>
            <a:ext cx="158234" cy="31658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450"/>
              </a:lnSpc>
              <a:buNone/>
            </a:pPr>
            <a:r>
              <a:rPr lang="en-US" sz="2450" kern="0" spc="-50" dirty="0">
                <a:solidFill>
                  <a:srgbClr val="272525"/>
                </a:solidFill>
                <a:latin typeface="Source Serif Pro Semi Bold" pitchFamily="34" charset="0"/>
                <a:ea typeface="Source Serif Pro Semi Bold" pitchFamily="34" charset="-122"/>
                <a:cs typeface="Source Serif Pro Semi Bold" pitchFamily="34" charset="-120"/>
              </a:rPr>
              <a:t>2</a:t>
            </a:r>
            <a:endParaRPr lang="en-US" sz="2450" dirty="0"/>
          </a:p>
        </p:txBody>
      </p:sp>
      <p:sp>
        <p:nvSpPr>
          <p:cNvPr id="13" name="Text 10"/>
          <p:cNvSpPr/>
          <p:nvPr/>
        </p:nvSpPr>
        <p:spPr>
          <a:xfrm>
            <a:off x="7840980" y="4351496"/>
            <a:ext cx="2638187" cy="3298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550"/>
              </a:lnSpc>
              <a:buNone/>
            </a:pPr>
            <a:r>
              <a:rPr lang="en-US" sz="2050" kern="0" spc="-42" dirty="0">
                <a:solidFill>
                  <a:srgbClr val="272525"/>
                </a:solidFill>
                <a:latin typeface="Source Serif Pro Semi Bold" pitchFamily="34" charset="0"/>
                <a:ea typeface="Source Serif Pro Semi Bold" pitchFamily="34" charset="-122"/>
                <a:cs typeface="Source Serif Pro Semi Bold" pitchFamily="34" charset="-120"/>
              </a:rPr>
              <a:t>2005-2020</a:t>
            </a:r>
            <a:endParaRPr lang="en-US" sz="2050" dirty="0"/>
          </a:p>
        </p:txBody>
      </p:sp>
      <p:sp>
        <p:nvSpPr>
          <p:cNvPr id="14" name="Text 11"/>
          <p:cNvSpPr/>
          <p:nvPr/>
        </p:nvSpPr>
        <p:spPr>
          <a:xfrm>
            <a:off x="7840980" y="4815840"/>
            <a:ext cx="6004560" cy="35885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00"/>
              </a:lnSpc>
              <a:buNone/>
            </a:pPr>
            <a:r>
              <a:rPr lang="en-US" sz="1750" kern="0" spc="-35" dirty="0">
                <a:solidFill>
                  <a:srgbClr val="272525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Розвиток законодавства про рівні права жінок </a:t>
            </a:r>
            <a:r>
              <a:rPr lang="en-US" sz="1750" kern="0" spc="-35" dirty="0" err="1">
                <a:solidFill>
                  <a:srgbClr val="272525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і</a:t>
            </a:r>
            <a:r>
              <a:rPr lang="en-US" sz="1750" kern="0" spc="-35" dirty="0">
                <a:solidFill>
                  <a:srgbClr val="272525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 </a:t>
            </a:r>
            <a:r>
              <a:rPr lang="en-US" sz="1750" kern="0" spc="-35" dirty="0" err="1">
                <a:solidFill>
                  <a:srgbClr val="272525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чоловіків</a:t>
            </a:r>
            <a:r>
              <a:rPr lang="uk-UA" sz="1750" kern="0" spc="-35" dirty="0">
                <a:solidFill>
                  <a:srgbClr val="272525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, </a:t>
            </a:r>
          </a:p>
          <a:p>
            <a:pPr marL="0" indent="0" algn="l">
              <a:lnSpc>
                <a:spcPts val="2800"/>
              </a:lnSpc>
              <a:buNone/>
            </a:pPr>
            <a:r>
              <a:rPr lang="uk-UA" sz="1750" kern="0" spc="-35" dirty="0">
                <a:solidFill>
                  <a:srgbClr val="272525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яке використовує слово «</a:t>
            </a:r>
            <a:r>
              <a:rPr lang="uk-UA" sz="1750" kern="0" spc="-35" dirty="0" err="1">
                <a:solidFill>
                  <a:srgbClr val="272525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гендер</a:t>
            </a:r>
            <a:r>
              <a:rPr lang="uk-UA" sz="1750" kern="0" spc="-35" dirty="0">
                <a:solidFill>
                  <a:srgbClr val="272525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» у значенні «стать»</a:t>
            </a:r>
            <a:r>
              <a:rPr lang="en-US" sz="1750" kern="0" spc="-35" dirty="0">
                <a:solidFill>
                  <a:srgbClr val="272525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.</a:t>
            </a:r>
            <a:endParaRPr lang="uk-UA" sz="1750" kern="0" spc="-35" dirty="0">
              <a:solidFill>
                <a:srgbClr val="272525"/>
              </a:solidFill>
              <a:latin typeface="Source Sans Pro" pitchFamily="34" charset="0"/>
              <a:ea typeface="Source Sans Pro" pitchFamily="34" charset="-122"/>
              <a:cs typeface="Source Sans Pro" pitchFamily="34" charset="-120"/>
            </a:endParaRPr>
          </a:p>
          <a:p>
            <a:pPr marL="0" indent="0" algn="l">
              <a:lnSpc>
                <a:spcPts val="2800"/>
              </a:lnSpc>
              <a:buNone/>
            </a:pPr>
            <a:r>
              <a:rPr lang="uk-UA" sz="1750" kern="0" spc="-35" dirty="0">
                <a:solidFill>
                  <a:srgbClr val="272525"/>
                </a:solidFill>
                <a:latin typeface="Source Sans Pro" pitchFamily="34" charset="0"/>
                <a:ea typeface="Source Sans Pro" pitchFamily="34" charset="-122"/>
              </a:rPr>
              <a:t>Інструкція щодо інтеграції гендерних підходів – вперше закріпила</a:t>
            </a:r>
          </a:p>
          <a:p>
            <a:pPr marL="0" indent="0" algn="l">
              <a:lnSpc>
                <a:spcPts val="2800"/>
              </a:lnSpc>
              <a:buNone/>
            </a:pPr>
            <a:r>
              <a:rPr lang="uk-UA" sz="1750" kern="0" spc="-35" dirty="0">
                <a:solidFill>
                  <a:srgbClr val="272525"/>
                </a:solidFill>
                <a:latin typeface="Source Sans Pro" pitchFamily="34" charset="0"/>
                <a:ea typeface="Source Sans Pro" pitchFamily="34" charset="-122"/>
              </a:rPr>
              <a:t>термін «</a:t>
            </a:r>
            <a:r>
              <a:rPr lang="uk-UA" sz="1750" kern="0" spc="-35" dirty="0" err="1">
                <a:solidFill>
                  <a:srgbClr val="272525"/>
                </a:solidFill>
                <a:latin typeface="Source Sans Pro" pitchFamily="34" charset="0"/>
                <a:ea typeface="Source Sans Pro" pitchFamily="34" charset="-122"/>
              </a:rPr>
              <a:t>гендер</a:t>
            </a:r>
            <a:r>
              <a:rPr lang="uk-UA" sz="1750" kern="0" spc="-35" dirty="0">
                <a:solidFill>
                  <a:srgbClr val="272525"/>
                </a:solidFill>
                <a:latin typeface="Source Sans Pro" pitchFamily="34" charset="0"/>
                <a:ea typeface="Source Sans Pro" pitchFamily="34" charset="-122"/>
              </a:rPr>
              <a:t>» у справжньому значенні (як рольових моделей).</a:t>
            </a:r>
            <a:endParaRPr lang="en-US" sz="1750" dirty="0"/>
          </a:p>
        </p:txBody>
      </p:sp>
      <p:sp>
        <p:nvSpPr>
          <p:cNvPr id="15" name="Shape 12"/>
          <p:cNvSpPr/>
          <p:nvPr/>
        </p:nvSpPr>
        <p:spPr>
          <a:xfrm>
            <a:off x="6839485" y="6462704"/>
            <a:ext cx="784860" cy="30480"/>
          </a:xfrm>
          <a:prstGeom prst="roundRect">
            <a:avLst>
              <a:gd name="adj" fmla="val 309012"/>
            </a:avLst>
          </a:prstGeom>
          <a:solidFill>
            <a:srgbClr val="DABADD"/>
          </a:solidFill>
          <a:ln/>
        </p:spPr>
      </p:sp>
      <p:sp>
        <p:nvSpPr>
          <p:cNvPr id="16" name="Shape 13"/>
          <p:cNvSpPr/>
          <p:nvPr/>
        </p:nvSpPr>
        <p:spPr>
          <a:xfrm>
            <a:off x="6335017" y="6262627"/>
            <a:ext cx="504468" cy="504468"/>
          </a:xfrm>
          <a:prstGeom prst="roundRect">
            <a:avLst>
              <a:gd name="adj" fmla="val 18671"/>
            </a:avLst>
          </a:prstGeom>
          <a:solidFill>
            <a:srgbClr val="F4D4F7"/>
          </a:solidFill>
          <a:ln w="7620">
            <a:solidFill>
              <a:srgbClr val="DABADD"/>
            </a:solidFill>
            <a:prstDash val="solid"/>
          </a:ln>
        </p:spPr>
        <p:txBody>
          <a:bodyPr/>
          <a:lstStyle/>
          <a:p>
            <a:endParaRPr lang="en-UA" dirty="0"/>
          </a:p>
        </p:txBody>
      </p:sp>
      <p:sp>
        <p:nvSpPr>
          <p:cNvPr id="17" name="Text 14"/>
          <p:cNvSpPr/>
          <p:nvPr/>
        </p:nvSpPr>
        <p:spPr>
          <a:xfrm>
            <a:off x="6318379" y="6349246"/>
            <a:ext cx="547985" cy="39956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450"/>
              </a:lnSpc>
              <a:buNone/>
            </a:pPr>
            <a:r>
              <a:rPr lang="en-US" sz="2450" kern="0" spc="-50" dirty="0">
                <a:solidFill>
                  <a:srgbClr val="272525"/>
                </a:solidFill>
                <a:latin typeface="Source Serif Pro Semi Bold" pitchFamily="34" charset="0"/>
                <a:ea typeface="Source Serif Pro Semi Bold" pitchFamily="34" charset="-122"/>
                <a:cs typeface="Source Serif Pro Semi Bold" pitchFamily="34" charset="-120"/>
              </a:rPr>
              <a:t>3</a:t>
            </a:r>
            <a:endParaRPr lang="en-US" sz="2450" dirty="0"/>
          </a:p>
        </p:txBody>
      </p:sp>
      <p:sp>
        <p:nvSpPr>
          <p:cNvPr id="18" name="Text 15"/>
          <p:cNvSpPr/>
          <p:nvPr/>
        </p:nvSpPr>
        <p:spPr>
          <a:xfrm>
            <a:off x="7840979" y="6285785"/>
            <a:ext cx="2638187" cy="3298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550"/>
              </a:lnSpc>
              <a:buNone/>
            </a:pPr>
            <a:r>
              <a:rPr lang="en-US" sz="2050" kern="0" spc="-42" dirty="0">
                <a:solidFill>
                  <a:srgbClr val="272525"/>
                </a:solidFill>
                <a:latin typeface="Source Serif Pro Semi Bold" pitchFamily="34" charset="0"/>
                <a:ea typeface="Source Serif Pro Semi Bold" pitchFamily="34" charset="-122"/>
                <a:cs typeface="Source Serif Pro Semi Bold" pitchFamily="34" charset="-120"/>
              </a:rPr>
              <a:t>2022</a:t>
            </a:r>
            <a:endParaRPr lang="en-US" sz="2050" dirty="0"/>
          </a:p>
        </p:txBody>
      </p:sp>
      <p:sp>
        <p:nvSpPr>
          <p:cNvPr id="19" name="Text 16"/>
          <p:cNvSpPr/>
          <p:nvPr/>
        </p:nvSpPr>
        <p:spPr>
          <a:xfrm>
            <a:off x="7840980" y="6721316"/>
            <a:ext cx="6004560" cy="71770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00"/>
              </a:lnSpc>
              <a:buNone/>
            </a:pPr>
            <a:r>
              <a:rPr lang="en-US" sz="1750" kern="0" spc="-35" dirty="0">
                <a:solidFill>
                  <a:srgbClr val="272525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Ратифікація </a:t>
            </a:r>
            <a:r>
              <a:rPr lang="en-US" sz="1750" kern="0" spc="-35" dirty="0" err="1">
                <a:solidFill>
                  <a:srgbClr val="272525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Стамбульської</a:t>
            </a:r>
            <a:r>
              <a:rPr lang="en-US" sz="1750" kern="0" spc="-35" dirty="0">
                <a:solidFill>
                  <a:srgbClr val="272525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 </a:t>
            </a:r>
            <a:r>
              <a:rPr lang="en-US" sz="1750" kern="0" spc="-35" dirty="0" err="1">
                <a:solidFill>
                  <a:srgbClr val="272525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конвенції</a:t>
            </a:r>
            <a:endParaRPr lang="en-US" sz="175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0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864037" y="1543883"/>
            <a:ext cx="6103501" cy="72604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5700"/>
              </a:lnSpc>
              <a:buNone/>
            </a:pPr>
            <a:r>
              <a:rPr lang="en-US" sz="4550" kern="0" spc="-91" dirty="0">
                <a:solidFill>
                  <a:srgbClr val="D73AD7"/>
                </a:solidFill>
                <a:latin typeface="Source Serif Pro Semi Bold" pitchFamily="34" charset="0"/>
                <a:ea typeface="Source Serif Pro Semi Bold" pitchFamily="34" charset="-122"/>
                <a:cs typeface="Source Serif Pro Semi Bold" pitchFamily="34" charset="-120"/>
              </a:rPr>
              <a:t>Освітнє законодавство</a:t>
            </a:r>
            <a:endParaRPr lang="en-US" sz="4550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0B803894-E91D-52B4-B48B-BE72897F9F8F}"/>
              </a:ext>
            </a:extLst>
          </p:cNvPr>
          <p:cNvSpPr txBox="1"/>
          <p:nvPr/>
        </p:nvSpPr>
        <p:spPr>
          <a:xfrm>
            <a:off x="864037" y="2679173"/>
            <a:ext cx="7315200" cy="37480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2540" algn="just">
              <a:lnSpc>
                <a:spcPct val="107000"/>
              </a:lnSpc>
              <a:spcAft>
                <a:spcPts val="800"/>
              </a:spcAft>
            </a:pPr>
            <a:r>
              <a:rPr lang="uk-UA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Відповідно до ст. 55 ЗУ «Про освіту»</a:t>
            </a:r>
            <a:r>
              <a:rPr lang="uk-UA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батьки здобувачів освіти мають право:</a:t>
            </a:r>
            <a:endParaRPr lang="en-UA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2540" lvl="0" indent="-342900" algn="just">
              <a:lnSpc>
                <a:spcPct val="107000"/>
              </a:lnSpc>
              <a:spcAft>
                <a:spcPts val="800"/>
              </a:spcAft>
              <a:buFont typeface="Symbol" pitchFamily="2" charset="2"/>
              <a:buChar char=""/>
            </a:pPr>
            <a:r>
              <a:rPr lang="uk-UA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захищати</a:t>
            </a:r>
            <a:r>
              <a:rPr lang="uk-UA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відповідно до законодавства </a:t>
            </a:r>
            <a:r>
              <a:rPr lang="uk-UA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права та законні інтереси здобувачів освіти;</a:t>
            </a:r>
            <a:endParaRPr lang="en-UA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2540" lvl="0" indent="-342900" algn="just">
              <a:lnSpc>
                <a:spcPct val="107000"/>
              </a:lnSpc>
              <a:spcAft>
                <a:spcPts val="800"/>
              </a:spcAft>
              <a:buFont typeface="Symbol" pitchFamily="2" charset="2"/>
              <a:buChar char=""/>
            </a:pPr>
            <a:r>
              <a:rPr lang="uk-UA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звертатися до закладів освіти</a:t>
            </a:r>
            <a:r>
              <a:rPr lang="uk-UA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uk-UA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органів управління освітою</a:t>
            </a:r>
            <a:r>
              <a:rPr lang="uk-UA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з питань освіти;</a:t>
            </a:r>
            <a:endParaRPr lang="en-UA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2540" lvl="0" indent="-342900" algn="just">
              <a:lnSpc>
                <a:spcPct val="107000"/>
              </a:lnSpc>
              <a:spcAft>
                <a:spcPts val="800"/>
              </a:spcAft>
              <a:buFont typeface="Symbol" pitchFamily="2" charset="2"/>
              <a:buChar char=""/>
            </a:pPr>
            <a:r>
              <a:rPr lang="uk-UA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обирати </a:t>
            </a:r>
            <a:r>
              <a:rPr lang="uk-UA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освітню програму, вид і форму здобуття дітьми відповідної освіти</a:t>
            </a:r>
            <a:r>
              <a:rPr lang="uk-UA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;</a:t>
            </a:r>
            <a:endParaRPr lang="en-UA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2540" lvl="0" indent="-342900" algn="just">
              <a:lnSpc>
                <a:spcPct val="107000"/>
              </a:lnSpc>
              <a:spcAft>
                <a:spcPts val="800"/>
              </a:spcAft>
              <a:buFont typeface="Symbol" pitchFamily="2" charset="2"/>
              <a:buChar char=""/>
            </a:pPr>
            <a:r>
              <a:rPr lang="uk-UA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брати участь </a:t>
            </a:r>
            <a:r>
              <a:rPr lang="uk-UA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 громадському самоврядуванні закладу освіти</a:t>
            </a:r>
            <a:r>
              <a:rPr lang="uk-UA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зокрема обирати і бути обраними до органів громадського самоврядування закладу освіти;</a:t>
            </a:r>
            <a:endParaRPr lang="en-UA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BF6EC72-F568-DC1E-1F30-D86AC6ACA1E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
            <a:extLst>
              <a:ext uri="{FF2B5EF4-FFF2-40B4-BE49-F238E27FC236}">
                <a16:creationId xmlns:a16="http://schemas.microsoft.com/office/drawing/2014/main" id="{33B2C450-2295-7116-ABA5-E8AC3A02352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00" y="0"/>
            <a:ext cx="5486400" cy="8229600"/>
          </a:xfrm>
          <a:prstGeom prst="rect">
            <a:avLst/>
          </a:prstGeom>
        </p:spPr>
      </p:pic>
      <p:sp>
        <p:nvSpPr>
          <p:cNvPr id="3" name="Text 0">
            <a:extLst>
              <a:ext uri="{FF2B5EF4-FFF2-40B4-BE49-F238E27FC236}">
                <a16:creationId xmlns:a16="http://schemas.microsoft.com/office/drawing/2014/main" id="{E94EF559-A737-B554-EEE3-140C0CD29D76}"/>
              </a:ext>
            </a:extLst>
          </p:cNvPr>
          <p:cNvSpPr/>
          <p:nvPr/>
        </p:nvSpPr>
        <p:spPr>
          <a:xfrm>
            <a:off x="864037" y="1543883"/>
            <a:ext cx="6103501" cy="72604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5700"/>
              </a:lnSpc>
              <a:buNone/>
            </a:pPr>
            <a:r>
              <a:rPr lang="en-US" sz="4550" kern="0" spc="-91" dirty="0">
                <a:solidFill>
                  <a:srgbClr val="D73AD7"/>
                </a:solidFill>
                <a:latin typeface="Source Serif Pro Semi Bold" pitchFamily="34" charset="0"/>
                <a:ea typeface="Source Serif Pro Semi Bold" pitchFamily="34" charset="-122"/>
                <a:cs typeface="Source Serif Pro Semi Bold" pitchFamily="34" charset="-120"/>
              </a:rPr>
              <a:t>Освітнє законодавство</a:t>
            </a:r>
            <a:endParaRPr lang="en-US" sz="4550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0C8E17AB-4B35-2C9F-8B66-7462FD85D2D4}"/>
              </a:ext>
            </a:extLst>
          </p:cNvPr>
          <p:cNvSpPr txBox="1"/>
          <p:nvPr/>
        </p:nvSpPr>
        <p:spPr>
          <a:xfrm>
            <a:off x="864037" y="2679173"/>
            <a:ext cx="7315200" cy="476944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2540" algn="just">
              <a:lnSpc>
                <a:spcPct val="107000"/>
              </a:lnSpc>
              <a:spcAft>
                <a:spcPts val="800"/>
              </a:spcAft>
            </a:pPr>
            <a:r>
              <a:rPr lang="uk-UA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Освітня програма</a:t>
            </a:r>
            <a:r>
              <a:rPr lang="uk-UA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- це єдиний комплекс освітніх компонентів, спланованих і організованих закладом загальної середньої освіти для досягнення учнями визначених відповідним Державним стандартом загальної середньої освіти результатів навчання.</a:t>
            </a:r>
            <a:endParaRPr lang="en-UA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R="2540" algn="just">
              <a:lnSpc>
                <a:spcPct val="107000"/>
              </a:lnSpc>
              <a:spcAft>
                <a:spcPts val="800"/>
              </a:spcAft>
            </a:pPr>
            <a:r>
              <a:rPr lang="uk-UA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Зазвичай школа затверджує свою освітню програму на основі освітньої програми, запропонованої МОН (типової освітньої програми). Разом із тим, школа може розробити і свою, але тоді вона має бути затверджена МОН.</a:t>
            </a:r>
            <a:endParaRPr lang="en-UA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R="2540" algn="just">
              <a:lnSpc>
                <a:spcPct val="107000"/>
              </a:lnSpc>
              <a:spcAft>
                <a:spcPts val="800"/>
              </a:spcAft>
            </a:pPr>
            <a:r>
              <a:rPr lang="uk-UA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Типові освітні програми </a:t>
            </a:r>
            <a:r>
              <a:rPr lang="uk-UA" sz="1800" u="sng" dirty="0">
                <a:solidFill>
                  <a:srgbClr val="0563C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4"/>
              </a:rPr>
              <a:t>рекомендовані</a:t>
            </a:r>
            <a:r>
              <a:rPr lang="uk-UA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МОН, зазвичай не містять посилання на термін «</a:t>
            </a:r>
            <a:r>
              <a:rPr lang="uk-UA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гендер</a:t>
            </a:r>
            <a:r>
              <a:rPr lang="uk-UA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». Відповідну термінологію знайшов лише в курсі «Громадянська освіта» для 10 класу, де учень має освоїти «Гендерну, етнічну, конфесійну різноманітність, має знати «Як подолати гендерні стереотипи», «Характеризує соціальні норми. Пояснює, що таке гендерна рівність та в чому полягає її значення».</a:t>
            </a:r>
            <a:endParaRPr lang="en-UA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R="2540" algn="just">
              <a:lnSpc>
                <a:spcPct val="107000"/>
              </a:lnSpc>
              <a:spcAft>
                <a:spcPts val="800"/>
              </a:spcAft>
            </a:pPr>
            <a:endParaRPr lang="en-UA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7818510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6267331" y="613648"/>
            <a:ext cx="7582138" cy="131254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5150"/>
              </a:lnSpc>
              <a:buNone/>
            </a:pPr>
            <a:r>
              <a:rPr lang="en-US" sz="4100" kern="0" spc="-83" dirty="0">
                <a:solidFill>
                  <a:srgbClr val="D73AD7"/>
                </a:solidFill>
                <a:latin typeface="Source Serif Pro Semi Bold" pitchFamily="34" charset="0"/>
                <a:ea typeface="Source Serif Pro Semi Bold" pitchFamily="34" charset="-122"/>
                <a:cs typeface="Source Serif Pro Semi Bold" pitchFamily="34" charset="-120"/>
              </a:rPr>
              <a:t>Механізми впливу на освітній процес</a:t>
            </a:r>
            <a:endParaRPr lang="en-US" sz="4100" dirty="0"/>
          </a:p>
        </p:txBody>
      </p:sp>
      <p:pic>
        <p:nvPicPr>
          <p:cNvPr id="4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67331" y="2260878"/>
            <a:ext cx="1115616" cy="1784985"/>
          </a:xfrm>
          <a:prstGeom prst="rect">
            <a:avLst/>
          </a:prstGeom>
        </p:spPr>
      </p:pic>
      <p:sp>
        <p:nvSpPr>
          <p:cNvPr id="5" name="Text 1"/>
          <p:cNvSpPr/>
          <p:nvPr/>
        </p:nvSpPr>
        <p:spPr>
          <a:xfrm>
            <a:off x="7717631" y="2484001"/>
            <a:ext cx="3499247" cy="328136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550"/>
              </a:lnSpc>
              <a:buNone/>
            </a:pPr>
            <a:r>
              <a:rPr lang="en-US" sz="2050" kern="0" spc="-41" dirty="0">
                <a:solidFill>
                  <a:srgbClr val="272525"/>
                </a:solidFill>
                <a:latin typeface="Source Serif Pro Semi Bold" pitchFamily="34" charset="0"/>
                <a:ea typeface="Source Serif Pro Semi Bold" pitchFamily="34" charset="-122"/>
                <a:cs typeface="Source Serif Pro Semi Bold" pitchFamily="34" charset="-120"/>
              </a:rPr>
              <a:t>Батьківське самоврядування</a:t>
            </a:r>
            <a:endParaRPr lang="en-US" sz="2050" dirty="0"/>
          </a:p>
        </p:txBody>
      </p:sp>
      <p:sp>
        <p:nvSpPr>
          <p:cNvPr id="6" name="Text 2"/>
          <p:cNvSpPr/>
          <p:nvPr/>
        </p:nvSpPr>
        <p:spPr>
          <a:xfrm>
            <a:off x="7717631" y="2945963"/>
            <a:ext cx="6131838" cy="35694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00"/>
              </a:lnSpc>
              <a:buNone/>
            </a:pPr>
            <a:r>
              <a:rPr lang="en-US" sz="1750" kern="0" spc="-35" dirty="0">
                <a:solidFill>
                  <a:srgbClr val="272525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Участь у шкільних органах самоврядування.</a:t>
            </a:r>
            <a:endParaRPr lang="en-US" sz="1750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30E65BA-B708-099A-170D-E1BA4B169B45}"/>
              </a:ext>
            </a:extLst>
          </p:cNvPr>
          <p:cNvSpPr txBox="1"/>
          <p:nvPr/>
        </p:nvSpPr>
        <p:spPr>
          <a:xfrm>
            <a:off x="6197292" y="4603671"/>
            <a:ext cx="7315200" cy="28475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2540" algn="just">
              <a:lnSpc>
                <a:spcPct val="107000"/>
              </a:lnSpc>
              <a:spcAft>
                <a:spcPts val="800"/>
              </a:spcAft>
            </a:pPr>
            <a:r>
              <a:rPr lang="uk-UA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«</a:t>
            </a:r>
            <a:r>
              <a:rPr lang="uk-UA" sz="1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Органи державної влади та органи місцевого самоврядування мають поважати право батьків виховувати своїх дітей відповідно до власних релігійних і філософських переконань, а суб’єкти освітньої діяльності мають враховувати відповідні переконання під час організації та реалізації освітнього процесу, що не повинно порушувати права, свободи та законні інтереси інших учасників освітнього процесу</a:t>
            </a:r>
            <a:r>
              <a:rPr lang="uk-UA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».</a:t>
            </a:r>
            <a:endParaRPr lang="en-UA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R="2540" algn="just">
              <a:lnSpc>
                <a:spcPct val="107000"/>
              </a:lnSpc>
              <a:spcAft>
                <a:spcPts val="800"/>
              </a:spcAft>
            </a:pPr>
            <a:r>
              <a:rPr lang="uk-UA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Реалізувати зазначене право можна безпосередньо, або ж через органи батьківського самоврядування, передбачені ст. 27 та 30 ЗУ «Про повну загальну середню освіту».</a:t>
            </a:r>
            <a:endParaRPr lang="en-UA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C782C87-0CED-C202-D6DC-60BF36EC6A0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
            <a:extLst>
              <a:ext uri="{FF2B5EF4-FFF2-40B4-BE49-F238E27FC236}">
                <a16:creationId xmlns:a16="http://schemas.microsoft.com/office/drawing/2014/main" id="{ED408A0D-3FE1-00B0-1CB4-4E8F3675F93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5486400" cy="8229600"/>
          </a:xfrm>
          <a:prstGeom prst="rect">
            <a:avLst/>
          </a:prstGeom>
        </p:spPr>
      </p:pic>
      <p:sp>
        <p:nvSpPr>
          <p:cNvPr id="3" name="Text 0">
            <a:extLst>
              <a:ext uri="{FF2B5EF4-FFF2-40B4-BE49-F238E27FC236}">
                <a16:creationId xmlns:a16="http://schemas.microsoft.com/office/drawing/2014/main" id="{7E43F351-B7A4-8373-360C-4AE4F0136B44}"/>
              </a:ext>
            </a:extLst>
          </p:cNvPr>
          <p:cNvSpPr/>
          <p:nvPr/>
        </p:nvSpPr>
        <p:spPr>
          <a:xfrm>
            <a:off x="6267331" y="613648"/>
            <a:ext cx="7582138" cy="131254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5150"/>
              </a:lnSpc>
              <a:buNone/>
            </a:pPr>
            <a:r>
              <a:rPr lang="en-US" sz="4100" kern="0" spc="-83" dirty="0">
                <a:solidFill>
                  <a:srgbClr val="D73AD7"/>
                </a:solidFill>
                <a:latin typeface="Source Serif Pro Semi Bold" pitchFamily="34" charset="0"/>
                <a:ea typeface="Source Serif Pro Semi Bold" pitchFamily="34" charset="-122"/>
                <a:cs typeface="Source Serif Pro Semi Bold" pitchFamily="34" charset="-120"/>
              </a:rPr>
              <a:t>Механізми впливу на освітній процес</a:t>
            </a:r>
            <a:endParaRPr lang="en-US" sz="4100" dirty="0"/>
          </a:p>
        </p:txBody>
      </p:sp>
      <p:sp>
        <p:nvSpPr>
          <p:cNvPr id="5" name="Text 1">
            <a:extLst>
              <a:ext uri="{FF2B5EF4-FFF2-40B4-BE49-F238E27FC236}">
                <a16:creationId xmlns:a16="http://schemas.microsoft.com/office/drawing/2014/main" id="{286D87E5-30F2-46F2-02C8-9FD15526AA8E}"/>
              </a:ext>
            </a:extLst>
          </p:cNvPr>
          <p:cNvSpPr/>
          <p:nvPr/>
        </p:nvSpPr>
        <p:spPr>
          <a:xfrm>
            <a:off x="7717631" y="2484001"/>
            <a:ext cx="3499247" cy="328136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550"/>
              </a:lnSpc>
              <a:buNone/>
            </a:pPr>
            <a:r>
              <a:rPr lang="uk-UA" sz="2050" kern="0" spc="-41" dirty="0">
                <a:solidFill>
                  <a:srgbClr val="272525"/>
                </a:solidFill>
                <a:latin typeface="Source Serif Pro Semi Bold" pitchFamily="34" charset="0"/>
                <a:ea typeface="Source Serif Pro Semi Bold" pitchFamily="34" charset="-122"/>
                <a:cs typeface="Source Serif Pro Semi Bold" pitchFamily="34" charset="-120"/>
              </a:rPr>
              <a:t>Участь в експертизі МОН</a:t>
            </a:r>
            <a:endParaRPr lang="en-US" sz="2050" dirty="0"/>
          </a:p>
        </p:txBody>
      </p:sp>
      <p:sp>
        <p:nvSpPr>
          <p:cNvPr id="6" name="Text 2">
            <a:extLst>
              <a:ext uri="{FF2B5EF4-FFF2-40B4-BE49-F238E27FC236}">
                <a16:creationId xmlns:a16="http://schemas.microsoft.com/office/drawing/2014/main" id="{5D72DF67-B2EA-B35E-1438-B762FB63D357}"/>
              </a:ext>
            </a:extLst>
          </p:cNvPr>
          <p:cNvSpPr/>
          <p:nvPr/>
        </p:nvSpPr>
        <p:spPr>
          <a:xfrm>
            <a:off x="7717631" y="2945963"/>
            <a:ext cx="6131838" cy="35694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00"/>
              </a:lnSpc>
              <a:buNone/>
            </a:pPr>
            <a:r>
              <a:rPr lang="en-US" sz="1750" kern="0" spc="-35" dirty="0">
                <a:solidFill>
                  <a:srgbClr val="272525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Участь у шкільних органах самоврядування.</a:t>
            </a:r>
            <a:endParaRPr lang="en-US" sz="1750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2E00C46F-237E-05AE-443B-D21DD82A6A14}"/>
              </a:ext>
            </a:extLst>
          </p:cNvPr>
          <p:cNvSpPr txBox="1"/>
          <p:nvPr/>
        </p:nvSpPr>
        <p:spPr>
          <a:xfrm>
            <a:off x="6267331" y="4352251"/>
            <a:ext cx="7315200" cy="248388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uk-UA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Крім обрання підручників у школах, громадськість має право брати участь в експертизі, надання грифів навчальній літературі та навчальним програмам. Відповідно, це дасть можливість контролювати процес схвалення як конструктивних (християнських), так і деструктивних (гендерних) матеріалів.</a:t>
            </a:r>
            <a:endParaRPr lang="en-UA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uk-UA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Питання регулюється Наказом Міністерства освіти і науки 05 червня 2023 року № 675. </a:t>
            </a:r>
            <a:endParaRPr lang="en-UA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92763FD-014E-D800-509F-28DE09A06F72}"/>
              </a:ext>
            </a:extLst>
          </p:cNvPr>
          <p:cNvSpPr txBox="1"/>
          <p:nvPr/>
        </p:nvSpPr>
        <p:spPr>
          <a:xfrm>
            <a:off x="6637343" y="2632590"/>
            <a:ext cx="550854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600" dirty="0"/>
              <a:t>2</a:t>
            </a:r>
            <a:endParaRPr lang="en-UA" sz="4600" dirty="0"/>
          </a:p>
        </p:txBody>
      </p:sp>
    </p:spTree>
    <p:extLst>
      <p:ext uri="{BB962C8B-B14F-4D97-AF65-F5344CB8AC3E}">
        <p14:creationId xmlns:p14="http://schemas.microsoft.com/office/powerpoint/2010/main" val="46537033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CCD8B1E-2618-7C2E-8BFB-F94DA4DBED6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
            <a:extLst>
              <a:ext uri="{FF2B5EF4-FFF2-40B4-BE49-F238E27FC236}">
                <a16:creationId xmlns:a16="http://schemas.microsoft.com/office/drawing/2014/main" id="{C5D0927D-03AF-F28D-F57F-BB8FB117DF5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5486400" cy="8229600"/>
          </a:xfrm>
          <a:prstGeom prst="rect">
            <a:avLst/>
          </a:prstGeom>
        </p:spPr>
      </p:pic>
      <p:sp>
        <p:nvSpPr>
          <p:cNvPr id="3" name="Text 0">
            <a:extLst>
              <a:ext uri="{FF2B5EF4-FFF2-40B4-BE49-F238E27FC236}">
                <a16:creationId xmlns:a16="http://schemas.microsoft.com/office/drawing/2014/main" id="{42F7A23C-C732-9D60-08F0-2686E50C5351}"/>
              </a:ext>
            </a:extLst>
          </p:cNvPr>
          <p:cNvSpPr/>
          <p:nvPr/>
        </p:nvSpPr>
        <p:spPr>
          <a:xfrm>
            <a:off x="6267331" y="613648"/>
            <a:ext cx="7582138" cy="131254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5150"/>
              </a:lnSpc>
              <a:buNone/>
            </a:pPr>
            <a:r>
              <a:rPr lang="en-US" sz="4100" kern="0" spc="-83" dirty="0">
                <a:solidFill>
                  <a:srgbClr val="D73AD7"/>
                </a:solidFill>
                <a:latin typeface="Source Serif Pro Semi Bold" pitchFamily="34" charset="0"/>
                <a:ea typeface="Source Serif Pro Semi Bold" pitchFamily="34" charset="-122"/>
                <a:cs typeface="Source Serif Pro Semi Bold" pitchFamily="34" charset="-120"/>
              </a:rPr>
              <a:t>Механізми впливу на освітній процес</a:t>
            </a:r>
            <a:endParaRPr lang="en-US" sz="4100" dirty="0"/>
          </a:p>
        </p:txBody>
      </p:sp>
      <p:sp>
        <p:nvSpPr>
          <p:cNvPr id="5" name="Text 1">
            <a:extLst>
              <a:ext uri="{FF2B5EF4-FFF2-40B4-BE49-F238E27FC236}">
                <a16:creationId xmlns:a16="http://schemas.microsoft.com/office/drawing/2014/main" id="{5F9C5566-63E7-1243-6DDF-5C4EB756CF10}"/>
              </a:ext>
            </a:extLst>
          </p:cNvPr>
          <p:cNvSpPr/>
          <p:nvPr/>
        </p:nvSpPr>
        <p:spPr>
          <a:xfrm>
            <a:off x="7717631" y="2975154"/>
            <a:ext cx="3499247" cy="328136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550"/>
              </a:lnSpc>
              <a:buNone/>
            </a:pPr>
            <a:r>
              <a:rPr lang="uk-UA" sz="2050" kern="0" spc="-41" dirty="0">
                <a:solidFill>
                  <a:srgbClr val="272525"/>
                </a:solidFill>
                <a:latin typeface="Source Serif Pro Semi Bold" pitchFamily="34" charset="0"/>
                <a:ea typeface="Source Serif Pro Semi Bold" pitchFamily="34" charset="-122"/>
                <a:cs typeface="Source Serif Pro Semi Bold" pitchFamily="34" charset="-120"/>
              </a:rPr>
              <a:t>Подання петицій</a:t>
            </a:r>
            <a:endParaRPr lang="en-US" sz="2050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DEDF72FE-F09D-C854-C95A-A8EA130C6731}"/>
              </a:ext>
            </a:extLst>
          </p:cNvPr>
          <p:cNvSpPr txBox="1"/>
          <p:nvPr/>
        </p:nvSpPr>
        <p:spPr>
          <a:xfrm>
            <a:off x="6267331" y="4352251"/>
            <a:ext cx="7315200" cy="13987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uk-UA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Крім того, одним з потужних інструментів впливу на владу може бути створення </a:t>
            </a:r>
            <a:r>
              <a:rPr lang="uk-UA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Петицій</a:t>
            </a:r>
            <a:r>
              <a:rPr lang="uk-UA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Як всі ви прекрасно знаєте, влада </a:t>
            </a:r>
            <a:r>
              <a:rPr lang="uk-UA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зобовʼязана</a:t>
            </a:r>
            <a:r>
              <a:rPr lang="uk-UA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розглянути петицію, яка набрала 25000 голосів за певний період.</a:t>
            </a:r>
            <a:endParaRPr lang="en-UA" sz="18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endParaRPr lang="en-UA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F3ACDA6-063A-6400-94C0-00FA32A3B67F}"/>
              </a:ext>
            </a:extLst>
          </p:cNvPr>
          <p:cNvSpPr txBox="1"/>
          <p:nvPr/>
        </p:nvSpPr>
        <p:spPr>
          <a:xfrm>
            <a:off x="6637343" y="2632590"/>
            <a:ext cx="550854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600" dirty="0"/>
              <a:t>3</a:t>
            </a:r>
            <a:endParaRPr lang="en-UA" sz="4600" dirty="0"/>
          </a:p>
        </p:txBody>
      </p:sp>
    </p:spTree>
    <p:extLst>
      <p:ext uri="{BB962C8B-B14F-4D97-AF65-F5344CB8AC3E}">
        <p14:creationId xmlns:p14="http://schemas.microsoft.com/office/powerpoint/2010/main" val="35462359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968693" y="2450544"/>
            <a:ext cx="11090077" cy="72604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5700"/>
              </a:lnSpc>
              <a:buNone/>
            </a:pPr>
            <a:r>
              <a:rPr lang="en-US" sz="4550" kern="0" spc="-91" dirty="0">
                <a:solidFill>
                  <a:srgbClr val="D73AD7"/>
                </a:solidFill>
                <a:latin typeface="Source Serif Pro Semi Bold" pitchFamily="34" charset="0"/>
                <a:ea typeface="Source Serif Pro Semi Bold" pitchFamily="34" charset="-122"/>
                <a:cs typeface="Source Serif Pro Semi Bold" pitchFamily="34" charset="-120"/>
              </a:rPr>
              <a:t>Контроль над навчальними матеріалами</a:t>
            </a:r>
            <a:endParaRPr lang="en-US" sz="4550" dirty="0"/>
          </a:p>
        </p:txBody>
      </p:sp>
      <p:sp>
        <p:nvSpPr>
          <p:cNvPr id="3" name="Text 1"/>
          <p:cNvSpPr/>
          <p:nvPr/>
        </p:nvSpPr>
        <p:spPr>
          <a:xfrm>
            <a:off x="968693" y="3793688"/>
            <a:ext cx="2904530" cy="36314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850"/>
              </a:lnSpc>
              <a:buNone/>
            </a:pPr>
            <a:r>
              <a:rPr lang="en-US" sz="2250" kern="0" spc="-46" dirty="0">
                <a:solidFill>
                  <a:srgbClr val="D73AD7"/>
                </a:solidFill>
                <a:latin typeface="Source Serif Pro Semi Bold" pitchFamily="34" charset="0"/>
                <a:ea typeface="Source Serif Pro Semi Bold" pitchFamily="34" charset="-122"/>
                <a:cs typeface="Source Serif Pro Semi Bold" pitchFamily="34" charset="-120"/>
              </a:rPr>
              <a:t>Вибір підручників</a:t>
            </a:r>
            <a:endParaRPr lang="en-US" sz="2250" dirty="0"/>
          </a:p>
        </p:txBody>
      </p:sp>
      <p:sp>
        <p:nvSpPr>
          <p:cNvPr id="4" name="Text 2"/>
          <p:cNvSpPr/>
          <p:nvPr/>
        </p:nvSpPr>
        <p:spPr>
          <a:xfrm>
            <a:off x="968693" y="4403646"/>
            <a:ext cx="3828931" cy="79009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3100"/>
              </a:lnSpc>
              <a:buNone/>
            </a:pPr>
            <a:r>
              <a:rPr lang="en-US" sz="1900" kern="0" spc="-39" dirty="0">
                <a:solidFill>
                  <a:srgbClr val="272525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Школа обирає підручники, батьки можуть вимагати заміни.</a:t>
            </a:r>
            <a:endParaRPr lang="en-US" sz="1900" dirty="0"/>
          </a:p>
        </p:txBody>
      </p:sp>
      <p:sp>
        <p:nvSpPr>
          <p:cNvPr id="5" name="Text 3"/>
          <p:cNvSpPr/>
          <p:nvPr/>
        </p:nvSpPr>
        <p:spPr>
          <a:xfrm>
            <a:off x="5407462" y="3793688"/>
            <a:ext cx="2904530" cy="36314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850"/>
              </a:lnSpc>
              <a:buNone/>
            </a:pPr>
            <a:r>
              <a:rPr lang="en-US" sz="2250" kern="0" spc="-46" dirty="0">
                <a:solidFill>
                  <a:srgbClr val="D73AD7"/>
                </a:solidFill>
                <a:latin typeface="Source Serif Pro Semi Bold" pitchFamily="34" charset="0"/>
                <a:ea typeface="Source Serif Pro Semi Bold" pitchFamily="34" charset="-122"/>
                <a:cs typeface="Source Serif Pro Semi Bold" pitchFamily="34" charset="-120"/>
              </a:rPr>
              <a:t>Участь в експертизі</a:t>
            </a:r>
            <a:endParaRPr lang="en-US" sz="2250" dirty="0"/>
          </a:p>
        </p:txBody>
      </p:sp>
      <p:sp>
        <p:nvSpPr>
          <p:cNvPr id="6" name="Text 4"/>
          <p:cNvSpPr/>
          <p:nvPr/>
        </p:nvSpPr>
        <p:spPr>
          <a:xfrm>
            <a:off x="5407462" y="4403646"/>
            <a:ext cx="3828931" cy="79009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3100"/>
              </a:lnSpc>
              <a:buNone/>
            </a:pPr>
            <a:r>
              <a:rPr lang="en-US" sz="1900" kern="0" spc="-39" dirty="0">
                <a:solidFill>
                  <a:srgbClr val="272525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Громадськість може брати участь в експертизі навчальної літератури.</a:t>
            </a:r>
            <a:endParaRPr lang="en-US" sz="1900" dirty="0"/>
          </a:p>
        </p:txBody>
      </p:sp>
      <p:sp>
        <p:nvSpPr>
          <p:cNvPr id="7" name="Text 5"/>
          <p:cNvSpPr/>
          <p:nvPr/>
        </p:nvSpPr>
        <p:spPr>
          <a:xfrm>
            <a:off x="9846231" y="3793688"/>
            <a:ext cx="3828931" cy="72628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850"/>
              </a:lnSpc>
              <a:buNone/>
            </a:pPr>
            <a:r>
              <a:rPr lang="en-US" sz="2250" kern="0" spc="-46" dirty="0">
                <a:solidFill>
                  <a:srgbClr val="D73AD7"/>
                </a:solidFill>
                <a:latin typeface="Source Serif Pro Semi Bold" pitchFamily="34" charset="0"/>
                <a:ea typeface="Source Serif Pro Semi Bold" pitchFamily="34" charset="-122"/>
                <a:cs typeface="Source Serif Pro Semi Bold" pitchFamily="34" charset="-120"/>
              </a:rPr>
              <a:t>Антидискримінаційна комісія</a:t>
            </a:r>
            <a:endParaRPr lang="en-US" sz="2250" dirty="0"/>
          </a:p>
        </p:txBody>
      </p:sp>
      <p:sp>
        <p:nvSpPr>
          <p:cNvPr id="8" name="Text 6"/>
          <p:cNvSpPr/>
          <p:nvPr/>
        </p:nvSpPr>
        <p:spPr>
          <a:xfrm>
            <a:off x="9846231" y="4766786"/>
            <a:ext cx="3828931" cy="79009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3100"/>
              </a:lnSpc>
              <a:buNone/>
            </a:pPr>
            <a:r>
              <a:rPr lang="en-US" sz="1900" kern="0" spc="-39" dirty="0">
                <a:solidFill>
                  <a:srgbClr val="272525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Моніторинг та вплив </a:t>
            </a:r>
            <a:r>
              <a:rPr lang="en-US" sz="1900" kern="0" spc="-39" dirty="0" err="1">
                <a:solidFill>
                  <a:srgbClr val="272525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на</a:t>
            </a:r>
            <a:r>
              <a:rPr lang="en-US" sz="1900" kern="0" spc="-39" dirty="0">
                <a:solidFill>
                  <a:srgbClr val="272525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 </a:t>
            </a:r>
            <a:r>
              <a:rPr lang="uk-UA" sz="1900" kern="0" spc="-39" dirty="0">
                <a:solidFill>
                  <a:srgbClr val="272525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результати діяльності</a:t>
            </a:r>
            <a:r>
              <a:rPr lang="en-US" sz="1900" kern="0" spc="-39" dirty="0">
                <a:solidFill>
                  <a:srgbClr val="272525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 комісії.</a:t>
            </a:r>
            <a:endParaRPr lang="en-US" sz="19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0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864037" y="811173"/>
            <a:ext cx="7415927" cy="145208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5700"/>
              </a:lnSpc>
              <a:buNone/>
            </a:pPr>
            <a:r>
              <a:rPr lang="en-US" sz="4550" kern="0" spc="-91" dirty="0">
                <a:solidFill>
                  <a:srgbClr val="D73AD7"/>
                </a:solidFill>
                <a:latin typeface="Source Serif Pro Semi Bold" pitchFamily="34" charset="0"/>
                <a:ea typeface="Source Serif Pro Semi Bold" pitchFamily="34" charset="-122"/>
                <a:cs typeface="Source Serif Pro Semi Bold" pitchFamily="34" charset="-120"/>
              </a:rPr>
              <a:t>Контроль зовнішніх експертів</a:t>
            </a:r>
            <a:endParaRPr lang="en-US" sz="4550" dirty="0"/>
          </a:p>
        </p:txBody>
      </p:sp>
      <p:sp>
        <p:nvSpPr>
          <p:cNvPr id="4" name="Shape 1"/>
          <p:cNvSpPr/>
          <p:nvPr/>
        </p:nvSpPr>
        <p:spPr>
          <a:xfrm>
            <a:off x="864037" y="2633543"/>
            <a:ext cx="7415927" cy="1430417"/>
          </a:xfrm>
          <a:prstGeom prst="roundRect">
            <a:avLst>
              <a:gd name="adj" fmla="val 7249"/>
            </a:avLst>
          </a:prstGeom>
          <a:solidFill>
            <a:srgbClr val="F4D4F7"/>
          </a:solidFill>
          <a:ln w="15240">
            <a:solidFill>
              <a:srgbClr val="DABADD"/>
            </a:solidFill>
            <a:prstDash val="solid"/>
          </a:ln>
        </p:spPr>
      </p:sp>
      <p:sp>
        <p:nvSpPr>
          <p:cNvPr id="5" name="Text 2"/>
          <p:cNvSpPr/>
          <p:nvPr/>
        </p:nvSpPr>
        <p:spPr>
          <a:xfrm>
            <a:off x="1126093" y="2895600"/>
            <a:ext cx="2904530" cy="36314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850"/>
              </a:lnSpc>
              <a:buNone/>
            </a:pPr>
            <a:r>
              <a:rPr lang="en-US" sz="2250" kern="0" spc="-46" dirty="0">
                <a:solidFill>
                  <a:srgbClr val="272525"/>
                </a:solidFill>
                <a:latin typeface="Source Serif Pro Semi Bold" pitchFamily="34" charset="0"/>
                <a:ea typeface="Source Serif Pro Semi Bold" pitchFamily="34" charset="-122"/>
                <a:cs typeface="Source Serif Pro Semi Bold" pitchFamily="34" charset="-120"/>
              </a:rPr>
              <a:t>Інформування</a:t>
            </a:r>
            <a:endParaRPr lang="en-US" sz="2250" dirty="0"/>
          </a:p>
        </p:txBody>
      </p:sp>
      <p:sp>
        <p:nvSpPr>
          <p:cNvPr id="6" name="Text 3"/>
          <p:cNvSpPr/>
          <p:nvPr/>
        </p:nvSpPr>
        <p:spPr>
          <a:xfrm>
            <a:off x="1126093" y="3406854"/>
            <a:ext cx="6891814" cy="39504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3100"/>
              </a:lnSpc>
              <a:buNone/>
            </a:pPr>
            <a:r>
              <a:rPr lang="en-US" sz="1900" kern="0" spc="-39" dirty="0">
                <a:solidFill>
                  <a:srgbClr val="272525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Вимога інформувати про залучення зовнішніх експертів.</a:t>
            </a:r>
            <a:endParaRPr lang="en-US" sz="1900" dirty="0"/>
          </a:p>
        </p:txBody>
      </p:sp>
      <p:sp>
        <p:nvSpPr>
          <p:cNvPr id="7" name="Shape 4"/>
          <p:cNvSpPr/>
          <p:nvPr/>
        </p:nvSpPr>
        <p:spPr>
          <a:xfrm>
            <a:off x="864037" y="4310777"/>
            <a:ext cx="7415927" cy="1430417"/>
          </a:xfrm>
          <a:prstGeom prst="roundRect">
            <a:avLst>
              <a:gd name="adj" fmla="val 7249"/>
            </a:avLst>
          </a:prstGeom>
          <a:solidFill>
            <a:srgbClr val="F4D4F7"/>
          </a:solidFill>
          <a:ln w="15240">
            <a:solidFill>
              <a:srgbClr val="DABADD"/>
            </a:solidFill>
            <a:prstDash val="solid"/>
          </a:ln>
        </p:spPr>
      </p:sp>
      <p:sp>
        <p:nvSpPr>
          <p:cNvPr id="8" name="Text 5"/>
          <p:cNvSpPr/>
          <p:nvPr/>
        </p:nvSpPr>
        <p:spPr>
          <a:xfrm>
            <a:off x="1126093" y="4572833"/>
            <a:ext cx="2904530" cy="36314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850"/>
              </a:lnSpc>
              <a:buNone/>
            </a:pPr>
            <a:r>
              <a:rPr lang="en-US" sz="2250" kern="0" spc="-46" dirty="0">
                <a:solidFill>
                  <a:srgbClr val="272525"/>
                </a:solidFill>
                <a:latin typeface="Source Serif Pro Semi Bold" pitchFamily="34" charset="0"/>
                <a:ea typeface="Source Serif Pro Semi Bold" pitchFamily="34" charset="-122"/>
                <a:cs typeface="Source Serif Pro Semi Bold" pitchFamily="34" charset="-120"/>
              </a:rPr>
              <a:t>Згода батьків</a:t>
            </a:r>
            <a:endParaRPr lang="en-US" sz="2250" dirty="0"/>
          </a:p>
        </p:txBody>
      </p:sp>
      <p:sp>
        <p:nvSpPr>
          <p:cNvPr id="9" name="Text 6"/>
          <p:cNvSpPr/>
          <p:nvPr/>
        </p:nvSpPr>
        <p:spPr>
          <a:xfrm>
            <a:off x="1126093" y="5084088"/>
            <a:ext cx="6891814" cy="39504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3100"/>
              </a:lnSpc>
              <a:buNone/>
            </a:pPr>
            <a:r>
              <a:rPr lang="en-US" sz="1900" kern="0" spc="-39" dirty="0">
                <a:solidFill>
                  <a:srgbClr val="272525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Необхідність згоди батьків на виступи експертів.</a:t>
            </a:r>
            <a:endParaRPr lang="en-US" sz="1900" dirty="0"/>
          </a:p>
        </p:txBody>
      </p:sp>
      <p:sp>
        <p:nvSpPr>
          <p:cNvPr id="10" name="Shape 7"/>
          <p:cNvSpPr/>
          <p:nvPr/>
        </p:nvSpPr>
        <p:spPr>
          <a:xfrm>
            <a:off x="864037" y="5988010"/>
            <a:ext cx="7415927" cy="1430417"/>
          </a:xfrm>
          <a:prstGeom prst="roundRect">
            <a:avLst>
              <a:gd name="adj" fmla="val 7249"/>
            </a:avLst>
          </a:prstGeom>
          <a:solidFill>
            <a:srgbClr val="F4D4F7"/>
          </a:solidFill>
          <a:ln w="15240">
            <a:solidFill>
              <a:srgbClr val="DABADD"/>
            </a:solidFill>
            <a:prstDash val="solid"/>
          </a:ln>
        </p:spPr>
      </p:sp>
      <p:sp>
        <p:nvSpPr>
          <p:cNvPr id="11" name="Text 8"/>
          <p:cNvSpPr/>
          <p:nvPr/>
        </p:nvSpPr>
        <p:spPr>
          <a:xfrm>
            <a:off x="1126093" y="6250067"/>
            <a:ext cx="2904530" cy="36314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850"/>
              </a:lnSpc>
              <a:buNone/>
            </a:pPr>
            <a:r>
              <a:rPr lang="en-US" sz="2250" kern="0" spc="-46" dirty="0">
                <a:solidFill>
                  <a:srgbClr val="272525"/>
                </a:solidFill>
                <a:latin typeface="Source Serif Pro Semi Bold" pitchFamily="34" charset="0"/>
                <a:ea typeface="Source Serif Pro Semi Bold" pitchFamily="34" charset="-122"/>
                <a:cs typeface="Source Serif Pro Semi Bold" pitchFamily="34" charset="-120"/>
              </a:rPr>
              <a:t>Моніторинг</a:t>
            </a:r>
            <a:endParaRPr lang="en-US" sz="2250" dirty="0"/>
          </a:p>
        </p:txBody>
      </p:sp>
      <p:sp>
        <p:nvSpPr>
          <p:cNvPr id="12" name="Text 9"/>
          <p:cNvSpPr/>
          <p:nvPr/>
        </p:nvSpPr>
        <p:spPr>
          <a:xfrm>
            <a:off x="1126093" y="6761321"/>
            <a:ext cx="6891814" cy="39504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3100"/>
              </a:lnSpc>
              <a:buNone/>
            </a:pPr>
            <a:r>
              <a:rPr lang="en-US" sz="1900" kern="0" spc="-39" dirty="0">
                <a:solidFill>
                  <a:srgbClr val="272525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Перевірка експертів через відкриті джерела інформації.</a:t>
            </a:r>
            <a:endParaRPr lang="en-US" sz="19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</TotalTime>
  <Words>576</Words>
  <Application>Microsoft Macintosh PowerPoint</Application>
  <PresentationFormat>Custom</PresentationFormat>
  <Paragraphs>64</Paragraphs>
  <Slides>9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7" baseType="lpstr">
      <vt:lpstr>Arial</vt:lpstr>
      <vt:lpstr>Calibri</vt:lpstr>
      <vt:lpstr>Source Sans Pro</vt:lpstr>
      <vt:lpstr>Source Sans Pro Bold</vt:lpstr>
      <vt:lpstr>Source Serif Pro Semi Bold</vt:lpstr>
      <vt:lpstr>Symbol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Artur Pohorilenko</cp:lastModifiedBy>
  <cp:revision>3</cp:revision>
  <dcterms:created xsi:type="dcterms:W3CDTF">2024-11-01T11:23:39Z</dcterms:created>
  <dcterms:modified xsi:type="dcterms:W3CDTF">2024-11-06T13:14:16Z</dcterms:modified>
</cp:coreProperties>
</file>