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7" r:id="rId13"/>
    <p:sldId id="275" r:id="rId14"/>
    <p:sldId id="269" r:id="rId15"/>
    <p:sldId id="276" r:id="rId16"/>
    <p:sldId id="279" r:id="rId17"/>
    <p:sldId id="289" r:id="rId18"/>
    <p:sldId id="287" r:id="rId19"/>
    <p:sldId id="272" r:id="rId20"/>
    <p:sldId id="291" r:id="rId21"/>
    <p:sldId id="295" r:id="rId22"/>
    <p:sldId id="293" r:id="rId23"/>
    <p:sldId id="268" r:id="rId24"/>
    <p:sldId id="294" r:id="rId25"/>
    <p:sldId id="292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іліні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іліні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4437112"/>
            <a:ext cx="6480048" cy="2088232"/>
          </a:xfrm>
        </p:spPr>
        <p:txBody>
          <a:bodyPr>
            <a:normAutofit/>
          </a:bodyPr>
          <a:lstStyle/>
          <a:p>
            <a:r>
              <a:rPr lang="uk-UA" sz="4800" dirty="0"/>
              <a:t>Олеся </a:t>
            </a:r>
            <a:r>
              <a:rPr lang="uk-UA" sz="4800" dirty="0" smtClean="0"/>
              <a:t>Горгота,</a:t>
            </a:r>
            <a:br>
              <a:rPr lang="uk-UA" sz="4800" dirty="0" smtClean="0"/>
            </a:br>
            <a:r>
              <a:rPr lang="en-US" sz="4800" dirty="0"/>
              <a:t>PhD</a:t>
            </a:r>
            <a:endParaRPr lang="uk-UA" sz="48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33050" y="620688"/>
            <a:ext cx="7451318" cy="3312368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uk-UA" sz="5400" b="1" dirty="0" smtClean="0"/>
              <a:t>Гендерна дисфорія серед підлітків та статеве виховання</a:t>
            </a:r>
            <a:endParaRPr lang="uk-UA" sz="5400" b="1" dirty="0"/>
          </a:p>
        </p:txBody>
      </p:sp>
    </p:spTree>
    <p:extLst>
      <p:ext uri="{BB962C8B-B14F-4D97-AF65-F5344CB8AC3E}">
        <p14:creationId xmlns:p14="http://schemas.microsoft.com/office/powerpoint/2010/main" val="74027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Медичний </a:t>
            </a:r>
            <a:r>
              <a:rPr lang="uk-UA" sz="3600" b="1" dirty="0"/>
              <a:t>протокол щодо гендерної дисфорії, затверджений МОЗ України у 2016 році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492896"/>
            <a:ext cx="7467600" cy="396044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200" b="1" dirty="0" smtClean="0"/>
              <a:t>є </a:t>
            </a:r>
            <a:r>
              <a:rPr lang="uk-UA" sz="3200" b="1" dirty="0"/>
              <a:t>ненауковим, політичним, </a:t>
            </a:r>
            <a:r>
              <a:rPr lang="uk-UA" sz="3200" b="1" dirty="0" err="1"/>
              <a:t>гендерно</a:t>
            </a:r>
            <a:r>
              <a:rPr lang="uk-UA" sz="3200" b="1" dirty="0"/>
              <a:t> ідеологічним, гей-</a:t>
            </a:r>
            <a:r>
              <a:rPr lang="uk-UA" sz="3200" b="1" dirty="0" err="1"/>
              <a:t>афірмативним</a:t>
            </a:r>
            <a:r>
              <a:rPr lang="uk-UA" sz="3200" b="1" dirty="0"/>
              <a:t> (таким, що підтримує гомосексуальний рух); </a:t>
            </a:r>
            <a:endParaRPr lang="uk-UA" sz="3200" b="1" dirty="0" smtClean="0"/>
          </a:p>
          <a:p>
            <a:pPr marL="36576" indent="0">
              <a:buNone/>
            </a:pPr>
            <a:r>
              <a:rPr lang="uk-UA" sz="3200" b="1" dirty="0" smtClean="0"/>
              <a:t>проблему </a:t>
            </a:r>
            <a:r>
              <a:rPr lang="uk-UA" sz="3200" b="1" dirty="0"/>
              <a:t>гендерної дисфорії не </a:t>
            </a:r>
            <a:r>
              <a:rPr lang="uk-UA" sz="3200" b="1" dirty="0" smtClean="0"/>
              <a:t>вирішує;</a:t>
            </a:r>
          </a:p>
          <a:p>
            <a:pPr marL="36576" indent="0">
              <a:buNone/>
            </a:pPr>
            <a:r>
              <a:rPr lang="uk-UA" sz="3200" b="1" dirty="0"/>
              <a:t>м</a:t>
            </a:r>
            <a:r>
              <a:rPr lang="uk-UA" sz="3200" b="1" dirty="0" smtClean="0"/>
              <a:t>ає бути скасованим.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6534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Ми несемо відповідальність за виховання нашої молоді. За її психоемоційне, фізіологічне, психологічне та моральне здоров’я.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16832"/>
            <a:ext cx="7467600" cy="4536504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uk-UA" dirty="0"/>
              <a:t>Батьки, психологи, педагоги мають право володіти повною і науково обґрунтованою інформацією про психосексуальний розвиток дитини, </a:t>
            </a:r>
            <a:r>
              <a:rPr lang="uk-UA" dirty="0" smtClean="0"/>
              <a:t>про те, </a:t>
            </a:r>
            <a:r>
              <a:rPr lang="uk-UA" dirty="0"/>
              <a:t>як діяти і що говорити в той чи </a:t>
            </a:r>
            <a:r>
              <a:rPr lang="uk-UA" dirty="0" smtClean="0"/>
              <a:t>інший період</a:t>
            </a:r>
            <a:r>
              <a:rPr lang="uk-UA" dirty="0"/>
              <a:t>. Особливо, якщо це стосується </a:t>
            </a:r>
            <a:r>
              <a:rPr lang="uk-UA" dirty="0" smtClean="0"/>
              <a:t>гендерної дисфорії у </a:t>
            </a:r>
            <a:r>
              <a:rPr lang="uk-UA" dirty="0"/>
              <a:t>підлітків. </a:t>
            </a:r>
            <a:r>
              <a:rPr lang="uk-UA" dirty="0" smtClean="0"/>
              <a:t>ПАМ</a:t>
            </a:r>
            <a:r>
              <a:rPr lang="en-US" dirty="0" smtClean="0"/>
              <a:t>’</a:t>
            </a:r>
            <a:r>
              <a:rPr lang="uk-UA" dirty="0" smtClean="0"/>
              <a:t>ЯТАЄМО: </a:t>
            </a:r>
            <a:r>
              <a:rPr lang="uk-UA" dirty="0"/>
              <a:t>підлітковий розвиток відбувається, найперше, під впливом сімейного виховання, а потім – </a:t>
            </a:r>
            <a:r>
              <a:rPr lang="uk-UA" dirty="0" smtClean="0"/>
              <a:t>у суспільстві (школа, вулиця).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9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78621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Причини гендерної дисфорії у підлітка (неприйняття власної біологічної статі):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76872"/>
            <a:ext cx="7931224" cy="4176464"/>
          </a:xfrm>
        </p:spPr>
        <p:txBody>
          <a:bodyPr>
            <a:normAutofit/>
          </a:bodyPr>
          <a:lstStyle/>
          <a:p>
            <a:pPr marL="550926" indent="-514350">
              <a:buAutoNum type="arabicPeriod"/>
            </a:pPr>
            <a:r>
              <a:rPr lang="uk-UA" dirty="0" smtClean="0"/>
              <a:t>Фізіологічна (не подобається власна тілесність).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Психологічна (сприйняття протилежної статі як власної).</a:t>
            </a:r>
          </a:p>
          <a:p>
            <a:pPr marL="550926" indent="-514350">
              <a:buAutoNum type="arabicPeriod"/>
            </a:pPr>
            <a:r>
              <a:rPr lang="uk-UA" dirty="0" smtClean="0"/>
              <a:t>Соціальна (відсутність зразка для наслідування, неприйняття у групі своєї статі, булінг, пропаганда ЛГБТ).</a:t>
            </a:r>
          </a:p>
          <a:p>
            <a:pPr marL="550926" indent="-514350">
              <a:buAutoNum type="arabicPeriod"/>
            </a:pPr>
            <a:r>
              <a:rPr lang="uk-UA" dirty="0" smtClean="0"/>
              <a:t>Сексуальне та інші види насильства.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978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Підходи вирішення проблеми гендерної дисфорії у підлітка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132856"/>
            <a:ext cx="7859216" cy="4320480"/>
          </a:xfrm>
        </p:spPr>
        <p:txBody>
          <a:bodyPr>
            <a:normAutofit/>
          </a:bodyPr>
          <a:lstStyle/>
          <a:p>
            <a:pPr marL="550926" indent="-514350">
              <a:buAutoNum type="arabicPeriod"/>
            </a:pPr>
            <a:r>
              <a:rPr lang="uk-UA" dirty="0" smtClean="0"/>
              <a:t>Не втручатися (нейтральний підхід).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Підтримувати «іншу гендерну ідентичність» (гей-</a:t>
            </a:r>
            <a:r>
              <a:rPr lang="uk-UA" dirty="0" err="1" smtClean="0"/>
              <a:t>афірмативний</a:t>
            </a:r>
            <a:r>
              <a:rPr lang="uk-UA" dirty="0" smtClean="0"/>
              <a:t> підхід, ВООЗ МОЗ України).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Психологічно супроводжувати для позитивного налаштування до власної, біологічної статі (психоаналітичний, християнський підхід).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571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Вирішення проблеми гендерної дисфорії у підлітка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16832"/>
            <a:ext cx="8075240" cy="4536504"/>
          </a:xfrm>
        </p:spPr>
        <p:txBody>
          <a:bodyPr>
            <a:normAutofit fontScale="85000" lnSpcReduction="10000"/>
          </a:bodyPr>
          <a:lstStyle/>
          <a:p>
            <a:pPr marL="36576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Відомий в США християнський психолог </a:t>
            </a:r>
            <a:r>
              <a:rPr lang="uk-UA" b="1" dirty="0"/>
              <a:t>Джордж </a:t>
            </a:r>
            <a:r>
              <a:rPr lang="uk-UA" b="1" dirty="0" err="1"/>
              <a:t>Рекерс</a:t>
            </a:r>
            <a:r>
              <a:rPr lang="uk-UA" dirty="0"/>
              <a:t>, експерт з питань статевих розладів, стверджує, що дитина, яка переживає складнощі зі статевою </a:t>
            </a:r>
            <a:r>
              <a:rPr lang="uk-UA" dirty="0" smtClean="0"/>
              <a:t>ідентичністю, </a:t>
            </a:r>
            <a:r>
              <a:rPr lang="uk-UA" dirty="0"/>
              <a:t>може їх подолати – з допомогою психолога або без нього. </a:t>
            </a:r>
            <a:endParaRPr lang="uk-UA" dirty="0" smtClean="0"/>
          </a:p>
          <a:p>
            <a:pPr marL="36576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/>
              <a:t>У 99,9% </a:t>
            </a:r>
            <a:r>
              <a:rPr lang="uk-UA" dirty="0"/>
              <a:t>випадків </a:t>
            </a:r>
            <a:r>
              <a:rPr lang="uk-UA" dirty="0" smtClean="0"/>
              <a:t>гендерна дисфорія </a:t>
            </a:r>
            <a:r>
              <a:rPr lang="uk-UA" dirty="0"/>
              <a:t>повністю </a:t>
            </a:r>
            <a:r>
              <a:rPr lang="uk-UA" dirty="0" smtClean="0"/>
              <a:t>виліковується, схильність </a:t>
            </a:r>
            <a:r>
              <a:rPr lang="uk-UA" dirty="0"/>
              <a:t>деяких підлітків до </a:t>
            </a:r>
            <a:r>
              <a:rPr lang="uk-UA" dirty="0" smtClean="0"/>
              <a:t>гомосексуальності змінюється. </a:t>
            </a:r>
          </a:p>
          <a:p>
            <a:pPr marL="36576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/>
              <a:t>Сім’я </a:t>
            </a:r>
            <a:r>
              <a:rPr lang="uk-UA" dirty="0"/>
              <a:t>і соціальне оточення значно </a:t>
            </a:r>
            <a:r>
              <a:rPr lang="uk-UA" dirty="0" smtClean="0"/>
              <a:t>впливають </a:t>
            </a:r>
            <a:r>
              <a:rPr lang="uk-UA" dirty="0"/>
              <a:t>на формування гендерної ідентичності.</a:t>
            </a:r>
          </a:p>
        </p:txBody>
      </p:sp>
    </p:spTree>
    <p:extLst>
      <p:ext uri="{BB962C8B-B14F-4D97-AF65-F5344CB8AC3E}">
        <p14:creationId xmlns:p14="http://schemas.microsoft.com/office/powerpoint/2010/main" val="308011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902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У</a:t>
            </a:r>
            <a:r>
              <a:rPr lang="uk-UA" dirty="0" smtClean="0"/>
              <a:t> вирішенні </a:t>
            </a:r>
            <a:r>
              <a:rPr lang="uk-UA" dirty="0"/>
              <a:t>проблеми гендерної дисфорії у </a:t>
            </a:r>
            <a:r>
              <a:rPr lang="uk-UA" dirty="0" smtClean="0"/>
              <a:t>підлітка роль освіти – головна, після сімейного виховання.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81221"/>
            <a:ext cx="6791419" cy="3816131"/>
          </a:xfrm>
        </p:spPr>
      </p:pic>
    </p:spTree>
    <p:extLst>
      <p:ext uri="{BB962C8B-B14F-4D97-AF65-F5344CB8AC3E}">
        <p14:creationId xmlns:p14="http://schemas.microsoft.com/office/powerpoint/2010/main" val="14970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 smtClean="0"/>
              <a:t>Маркус</a:t>
            </a:r>
            <a:r>
              <a:rPr lang="uk-UA" sz="3200" b="1" dirty="0" smtClean="0"/>
              <a:t> </a:t>
            </a:r>
            <a:r>
              <a:rPr lang="uk-UA" sz="3200" b="1" dirty="0" err="1" smtClean="0"/>
              <a:t>Еванс</a:t>
            </a:r>
            <a:r>
              <a:rPr lang="uk-UA" sz="3200" b="1" dirty="0" smtClean="0"/>
              <a:t>, колишній керівник найбільшої в світі гендерної клініки 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348880"/>
            <a:ext cx="7467600" cy="410445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200" dirty="0" smtClean="0"/>
              <a:t>«За </a:t>
            </a:r>
            <a:r>
              <a:rPr lang="uk-UA" sz="3200" dirty="0"/>
              <a:t>останні п’ять років [2014-2019 рр.] кількість звернень до Центру </a:t>
            </a:r>
            <a:r>
              <a:rPr lang="uk-UA" sz="3200" dirty="0" err="1" smtClean="0"/>
              <a:t>Тавісток</a:t>
            </a:r>
            <a:r>
              <a:rPr lang="uk-UA" sz="3200" dirty="0" smtClean="0"/>
              <a:t>, </a:t>
            </a:r>
            <a:r>
              <a:rPr lang="uk-UA" sz="3200" dirty="0"/>
              <a:t>єдиної у Великобританії клініки Національної служби охорони </a:t>
            </a:r>
            <a:r>
              <a:rPr lang="uk-UA" sz="3200" dirty="0" smtClean="0"/>
              <a:t>здоров’я, </a:t>
            </a:r>
            <a:r>
              <a:rPr lang="uk-UA" sz="3200" dirty="0"/>
              <a:t>яка займається лікуванням дітей з проблемами ґендерної дисфорії, зросла на </a:t>
            </a:r>
            <a:r>
              <a:rPr lang="uk-UA" sz="3200" b="1" dirty="0"/>
              <a:t>400</a:t>
            </a:r>
            <a:r>
              <a:rPr lang="uk-UA" sz="3200" b="1" dirty="0" smtClean="0"/>
              <a:t>%»</a:t>
            </a:r>
            <a:r>
              <a:rPr lang="uk-UA" sz="3200" dirty="0" smtClean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255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Гендерна клініка </a:t>
            </a:r>
            <a:r>
              <a:rPr lang="uk-UA" dirty="0" err="1" smtClean="0"/>
              <a:t>Тавісток</a:t>
            </a:r>
            <a:r>
              <a:rPr lang="uk-UA" dirty="0" smtClean="0"/>
              <a:t> (Велика Британія)</a:t>
            </a:r>
            <a:endParaRPr lang="uk-UA" dirty="0"/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8800"/>
            <a:ext cx="4853061" cy="2939128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866115"/>
            <a:ext cx="5342648" cy="299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86210"/>
          </a:xfrm>
        </p:spPr>
        <p:txBody>
          <a:bodyPr>
            <a:noAutofit/>
          </a:bodyPr>
          <a:lstStyle/>
          <a:p>
            <a:r>
              <a:rPr lang="uk-UA" sz="3600" dirty="0"/>
              <a:t>Найбільшу у світі гендерну клініку закриють через погані докази, ризик шкоди та збої під час операцій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420888"/>
            <a:ext cx="7467600" cy="410445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uk-UA" dirty="0"/>
              <a:t>Національна служба охорони здоров’я Великобританії </a:t>
            </a:r>
            <a:r>
              <a:rPr lang="uk-UA" dirty="0" smtClean="0"/>
              <a:t>навесні 2023 року закриє </a:t>
            </a:r>
            <a:r>
              <a:rPr lang="uk-UA" dirty="0"/>
              <a:t>найбільшу в світі педіатричну гендерну </a:t>
            </a:r>
            <a:r>
              <a:rPr lang="uk-UA" dirty="0" smtClean="0"/>
              <a:t>клініку </a:t>
            </a:r>
            <a:r>
              <a:rPr lang="uk-UA" dirty="0" err="1" smtClean="0"/>
              <a:t>Тавісток</a:t>
            </a:r>
            <a:r>
              <a:rPr lang="uk-UA" dirty="0" smtClean="0"/>
              <a:t>. </a:t>
            </a:r>
            <a:r>
              <a:rPr lang="uk-UA" dirty="0"/>
              <a:t>Незалежний огляд засудив клініку як “небезпечний або життєздатний довгостроковий варіант”, оскільки її втручання ґрунтуються на поганих доказах, а її модель догляду залишає молодих людей під “значним ризиком” погіршення психічного здоров’я. </a:t>
            </a:r>
          </a:p>
        </p:txBody>
      </p:sp>
    </p:spTree>
    <p:extLst>
      <p:ext uri="{BB962C8B-B14F-4D97-AF65-F5344CB8AC3E}">
        <p14:creationId xmlns:p14="http://schemas.microsoft.com/office/powerpoint/2010/main" val="16979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218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Гомосексуалізм перестав бути хворобою, тому що за це проголосували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420888"/>
            <a:ext cx="7931224" cy="4248472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800" dirty="0"/>
              <a:t>1973 року гомосексуальність була видалена </a:t>
            </a:r>
            <a:r>
              <a:rPr lang="uk-UA" sz="2800" dirty="0" smtClean="0"/>
              <a:t>зі </a:t>
            </a:r>
            <a:r>
              <a:rPr lang="uk-UA" sz="2800" dirty="0"/>
              <a:t>списку психічних порушень Міжнародної класифікації хвороб 10-го перегляду (МКБ-10), яка ввійшла в обіг в державах-членах ВООЗ з 1994 року. Це рішення було прийняте шляхом голосування </a:t>
            </a:r>
            <a:r>
              <a:rPr lang="uk-UA" sz="2800" dirty="0" smtClean="0"/>
              <a:t>(!!); </a:t>
            </a:r>
            <a:r>
              <a:rPr lang="uk-UA" sz="2800" dirty="0"/>
              <a:t>не базувалось на яких-небудь наукових </a:t>
            </a:r>
            <a:r>
              <a:rPr lang="uk-UA" sz="2800" dirty="0" smtClean="0"/>
              <a:t>доказах; </a:t>
            </a:r>
            <a:r>
              <a:rPr lang="uk-UA" sz="2800" dirty="0"/>
              <a:t>було </a:t>
            </a:r>
            <a:r>
              <a:rPr lang="uk-UA" sz="2800" dirty="0" smtClean="0"/>
              <a:t>політично </a:t>
            </a:r>
            <a:r>
              <a:rPr lang="uk-UA" sz="2800" dirty="0"/>
              <a:t>мотивованим (потужний </a:t>
            </a:r>
            <a:r>
              <a:rPr lang="uk-UA" sz="2800" dirty="0" smtClean="0"/>
              <a:t>тиск </a:t>
            </a:r>
            <a:r>
              <a:rPr lang="uk-UA" sz="2800" dirty="0"/>
              <a:t>феміністських та ЛГБТ організацій).</a:t>
            </a:r>
          </a:p>
        </p:txBody>
      </p:sp>
    </p:spTree>
    <p:extLst>
      <p:ext uri="{BB962C8B-B14F-4D97-AF65-F5344CB8AC3E}">
        <p14:creationId xmlns:p14="http://schemas.microsoft.com/office/powerpoint/2010/main" val="245477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484784"/>
            <a:ext cx="7787208" cy="504056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3200" dirty="0" smtClean="0"/>
              <a:t>соціальна </a:t>
            </a:r>
            <a:r>
              <a:rPr lang="uk-UA" sz="3200" dirty="0"/>
              <a:t>конструкція, яку використовують для характеристики статевих особливостей поведінки; соціальна категорія на відміну від вродженої біологічної статі; соціальний конструкт, який визначає соціальні можливості чоловіка й жінки в освіті, професійній діяльності, державній службі, </a:t>
            </a:r>
            <a:r>
              <a:rPr lang="uk-UA" sz="3200" dirty="0" smtClean="0"/>
              <a:t>сім’ї.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1796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64219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/>
              <a:t>У 2019 році ВООЗ виключила трансгендерність з </a:t>
            </a:r>
            <a:r>
              <a:rPr lang="uk-UA" sz="3200" b="1" dirty="0"/>
              <a:t>переліку психічних розладів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132856"/>
            <a:ext cx="8003232" cy="432048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dirty="0"/>
              <a:t>В останній версії Міжнародної класифікації захворювань (МКХ-11) </a:t>
            </a:r>
            <a:r>
              <a:rPr lang="uk-UA" dirty="0" smtClean="0"/>
              <a:t>трансгендерність </a:t>
            </a:r>
            <a:r>
              <a:rPr lang="uk-UA" dirty="0"/>
              <a:t>використовується для опису людей, чия гендерна ідентичність відрізняється від статі, зафіксованої при народженні. </a:t>
            </a:r>
            <a:endParaRPr lang="uk-UA" dirty="0" smtClean="0"/>
          </a:p>
          <a:p>
            <a:pPr marL="36576" indent="0">
              <a:buNone/>
            </a:pPr>
            <a:r>
              <a:rPr lang="uk-UA" dirty="0" smtClean="0"/>
              <a:t>У </a:t>
            </a:r>
            <a:r>
              <a:rPr lang="uk-UA" dirty="0"/>
              <a:t>МКХ-10 трансгендерність розглядалася як розлад гендерної ідентичності. </a:t>
            </a:r>
            <a:endParaRPr lang="uk-UA" dirty="0" smtClean="0"/>
          </a:p>
          <a:p>
            <a:pPr marL="36576" indent="0">
              <a:buNone/>
            </a:pPr>
            <a:r>
              <a:rPr lang="uk-UA" dirty="0" smtClean="0"/>
              <a:t>Тепер це – «образ життя людини».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546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Міф про </a:t>
            </a:r>
            <a:r>
              <a:rPr lang="uk-UA" b="1" dirty="0" err="1" smtClean="0"/>
              <a:t>гомофобію</a:t>
            </a:r>
            <a:r>
              <a:rPr lang="uk-UA" b="1" dirty="0" smtClean="0"/>
              <a:t> і </a:t>
            </a:r>
            <a:r>
              <a:rPr lang="uk-UA" b="1" dirty="0" err="1" smtClean="0"/>
              <a:t>трансфобію</a:t>
            </a:r>
            <a:endParaRPr lang="uk-UA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060848"/>
            <a:ext cx="7467600" cy="424847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4000" dirty="0" smtClean="0"/>
              <a:t>Таких понять не існує в науковій психології, лише в політиці, у гендерній ідеології.</a:t>
            </a:r>
          </a:p>
          <a:p>
            <a:pPr marL="36576" indent="0">
              <a:buNone/>
            </a:pPr>
            <a:r>
              <a:rPr lang="uk-UA" sz="4000" dirty="0" smtClean="0"/>
              <a:t>Не боїмося цих слів!</a:t>
            </a:r>
          </a:p>
          <a:p>
            <a:pPr marL="36576" indent="0">
              <a:buNone/>
            </a:pPr>
            <a:r>
              <a:rPr lang="uk-UA" sz="4000" dirty="0" smtClean="0"/>
              <a:t>Не боїмося вигаданих звинувачень!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674599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Міф </a:t>
            </a:r>
            <a:r>
              <a:rPr lang="uk-UA" b="1" dirty="0"/>
              <a:t>про 47% гомосексуальних учнів України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16832"/>
            <a:ext cx="7467600" cy="4209331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600" dirty="0"/>
              <a:t>З метою створення у закладах освіти нашої держави “простору чутливого для ЛГБТ-</a:t>
            </a:r>
            <a:r>
              <a:rPr lang="uk-UA" sz="3600" dirty="0" err="1"/>
              <a:t>підліктів</a:t>
            </a:r>
            <a:r>
              <a:rPr lang="uk-UA" sz="3600" dirty="0"/>
              <a:t>”. Даний міф пропагується на освітянській ниві; </a:t>
            </a:r>
            <a:r>
              <a:rPr lang="uk-UA" sz="3600" dirty="0" smtClean="0"/>
              <a:t>очікуємо</a:t>
            </a:r>
            <a:r>
              <a:rPr lang="uk-UA" sz="3600" dirty="0"/>
              <a:t>, що буде підтриманий на державному рівні, МОН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238546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ЛГБТ-підлітків не існує!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76872"/>
            <a:ext cx="7467600" cy="3849291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4400" dirty="0"/>
              <a:t>Гомосексуальних </a:t>
            </a:r>
            <a:r>
              <a:rPr lang="uk-UA" sz="4400" dirty="0" smtClean="0"/>
              <a:t>підлітків </a:t>
            </a:r>
            <a:r>
              <a:rPr lang="uk-UA" sz="4400" dirty="0"/>
              <a:t>не </a:t>
            </a:r>
            <a:r>
              <a:rPr lang="uk-UA" sz="4400" dirty="0" smtClean="0"/>
              <a:t>існує</a:t>
            </a:r>
            <a:r>
              <a:rPr lang="uk-UA" sz="4400" dirty="0"/>
              <a:t>.</a:t>
            </a:r>
            <a:endParaRPr lang="uk-UA" sz="4400" dirty="0" smtClean="0"/>
          </a:p>
          <a:p>
            <a:pPr marL="36576" indent="0">
              <a:buNone/>
            </a:pPr>
            <a:r>
              <a:rPr lang="uk-UA" sz="4400" dirty="0" smtClean="0"/>
              <a:t>Ні в природі, ні в науці, ні в психології, ні в педагогіці.</a:t>
            </a:r>
          </a:p>
          <a:p>
            <a:pPr marL="36576" indent="0">
              <a:buNone/>
            </a:pPr>
            <a:r>
              <a:rPr lang="uk-UA" sz="4400" dirty="0" smtClean="0"/>
              <a:t>Це – маніпулювання!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7325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Статеве виховання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844824"/>
            <a:ext cx="7467600" cy="4281339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600" dirty="0" smtClean="0"/>
              <a:t>Необхідне, щоб розуміти та підтримувати правильний психосексуальний (не боїмося цього слова) розвиток підлітка; </a:t>
            </a:r>
          </a:p>
          <a:p>
            <a:pPr marL="36576" indent="0">
              <a:buNone/>
            </a:pPr>
            <a:r>
              <a:rPr lang="uk-UA" sz="3600" dirty="0" smtClean="0"/>
              <a:t>щоб унеможливити поширення гендерної дисфорії; </a:t>
            </a:r>
          </a:p>
          <a:p>
            <a:pPr marL="36576" indent="0">
              <a:buNone/>
            </a:pPr>
            <a:r>
              <a:rPr lang="uk-UA" sz="3600" dirty="0" smtClean="0"/>
              <a:t>щоб протистояти впливу ЛГБТ.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24985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5242912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922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44392"/>
            <a:ext cx="7431895" cy="4204888"/>
          </a:xfrm>
        </p:spPr>
      </p:pic>
    </p:spTree>
    <p:extLst>
      <p:ext uri="{BB962C8B-B14F-4D97-AF65-F5344CB8AC3E}">
        <p14:creationId xmlns:p14="http://schemas.microsoft.com/office/powerpoint/2010/main" val="30100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772816"/>
            <a:ext cx="7467600" cy="4353347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600" dirty="0" smtClean="0"/>
              <a:t>психологічна </a:t>
            </a:r>
            <a:r>
              <a:rPr lang="uk-UA" sz="3600" dirty="0"/>
              <a:t>чи соціальна стать, на відміну від біологічної статі; відображає уявлення людини про себе і свою поведінку як чоловіка чи жінки (наприклад, манера одягатися, ходити, говорити</a:t>
            </a:r>
            <a:r>
              <a:rPr lang="uk-UA" sz="3600" dirty="0" smtClean="0"/>
              <a:t>).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1025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/>
              <a:t>Гендер, гендерна </a:t>
            </a:r>
            <a:r>
              <a:rPr lang="uk-UA" sz="3600" b="1" dirty="0" smtClean="0"/>
              <a:t>дисфорія</a:t>
            </a:r>
            <a:endParaRPr lang="uk-UA" sz="36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00808"/>
            <a:ext cx="5328592" cy="4853339"/>
          </a:xfrm>
        </p:spPr>
      </p:pic>
    </p:spTree>
    <p:extLst>
      <p:ext uri="{BB962C8B-B14F-4D97-AF65-F5344CB8AC3E}">
        <p14:creationId xmlns:p14="http://schemas.microsoft.com/office/powerpoint/2010/main" val="340745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/>
          </a:bodyPr>
          <a:lstStyle/>
          <a:p>
            <a:pPr algn="ctr"/>
            <a:r>
              <a:rPr lang="uk-UA" b="1" dirty="0"/>
              <a:t>Дисфорія</a:t>
            </a:r>
            <a:r>
              <a:rPr lang="uk-UA" dirty="0"/>
              <a:t> (з грець. “порушення, розлад”)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420888"/>
            <a:ext cx="7467600" cy="370527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600" dirty="0" smtClean="0"/>
              <a:t>пригнічений </a:t>
            </a:r>
            <a:r>
              <a:rPr lang="uk-UA" sz="3600" dirty="0"/>
              <a:t>психічний стан, для якого характерним є злісно-тужливий настрій з крайньою роздратованістю, похмурістю, підвищеною чутливістю до висловів та дій інших тощо. </a:t>
            </a:r>
          </a:p>
        </p:txBody>
      </p:sp>
    </p:spTree>
    <p:extLst>
      <p:ext uri="{BB962C8B-B14F-4D97-AF65-F5344CB8AC3E}">
        <p14:creationId xmlns:p14="http://schemas.microsoft.com/office/powerpoint/2010/main" val="36572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Гендерна дисфорія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132856"/>
            <a:ext cx="7859216" cy="453650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4000" dirty="0" smtClean="0"/>
              <a:t>(порушення або розлад </a:t>
            </a:r>
            <a:r>
              <a:rPr lang="uk-UA" sz="4000" dirty="0"/>
              <a:t>статевої </a:t>
            </a:r>
            <a:r>
              <a:rPr lang="uk-UA" sz="4000" dirty="0" smtClean="0"/>
              <a:t>ідентичності) – </a:t>
            </a:r>
            <a:r>
              <a:rPr lang="uk-UA" sz="4000" dirty="0"/>
              <a:t>психічний стан, </a:t>
            </a:r>
            <a:r>
              <a:rPr lang="uk-UA" sz="4000" dirty="0" smtClean="0"/>
              <a:t>коли підліток </a:t>
            </a:r>
            <a:r>
              <a:rPr lang="uk-UA" sz="4000" dirty="0"/>
              <a:t>переживає гостру незадоволеність своєю біологічною статтю. </a:t>
            </a:r>
          </a:p>
        </p:txBody>
      </p:sp>
    </p:spTree>
    <p:extLst>
      <p:ext uri="{BB962C8B-B14F-4D97-AF65-F5344CB8AC3E}">
        <p14:creationId xmlns:p14="http://schemas.microsoft.com/office/powerpoint/2010/main" val="147213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362274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/>
              <a:t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3140968"/>
            <a:ext cx="7467600" cy="3456384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800" b="1" dirty="0" smtClean="0"/>
              <a:t>Визнає «інші гендерні ідентичності»</a:t>
            </a:r>
            <a:r>
              <a:rPr lang="uk-UA" sz="2800" dirty="0" smtClean="0"/>
              <a:t>: </a:t>
            </a:r>
            <a:r>
              <a:rPr lang="uk-UA" sz="2800" dirty="0" err="1"/>
              <a:t>пангендер</a:t>
            </a:r>
            <a:r>
              <a:rPr lang="uk-UA" sz="2800" dirty="0"/>
              <a:t>, </a:t>
            </a:r>
            <a:r>
              <a:rPr lang="uk-UA" sz="2800" dirty="0" err="1"/>
              <a:t>полігендер</a:t>
            </a:r>
            <a:r>
              <a:rPr lang="uk-UA" sz="2800" dirty="0"/>
              <a:t>, </a:t>
            </a:r>
            <a:r>
              <a:rPr lang="uk-UA" sz="2800" dirty="0" err="1"/>
              <a:t>агендер</a:t>
            </a:r>
            <a:r>
              <a:rPr lang="uk-UA" sz="2800" dirty="0"/>
              <a:t>, </a:t>
            </a:r>
            <a:r>
              <a:rPr lang="uk-UA" sz="2800" dirty="0" err="1" smtClean="0"/>
              <a:t>гендерквір</a:t>
            </a:r>
            <a:r>
              <a:rPr lang="uk-UA" sz="2800" dirty="0"/>
              <a:t>,</a:t>
            </a:r>
            <a:r>
              <a:rPr lang="uk-UA" sz="2800" dirty="0" smtClean="0"/>
              <a:t> інші. </a:t>
            </a:r>
          </a:p>
          <a:p>
            <a:pPr marL="36576" indent="0">
              <a:buNone/>
            </a:pPr>
            <a:r>
              <a:rPr lang="uk-UA" sz="2800" b="1" dirty="0" smtClean="0"/>
              <a:t>Не маючи </a:t>
            </a:r>
            <a:r>
              <a:rPr lang="uk-UA" sz="2800" b="1" dirty="0"/>
              <a:t>наукового підґрунтя, МОЗ заявляє, що </a:t>
            </a:r>
            <a:r>
              <a:rPr lang="uk-UA" sz="2800" b="1" dirty="0" smtClean="0"/>
              <a:t>«</a:t>
            </a:r>
            <a:r>
              <a:rPr lang="uk-UA" sz="2800" b="1" dirty="0" err="1" smtClean="0"/>
              <a:t>транссексуали</a:t>
            </a:r>
            <a:r>
              <a:rPr lang="uk-UA" sz="2800" b="1" dirty="0"/>
              <a:t>, </a:t>
            </a:r>
            <a:r>
              <a:rPr lang="uk-UA" sz="2800" b="1" dirty="0" err="1"/>
              <a:t>трансгендери</a:t>
            </a:r>
            <a:r>
              <a:rPr lang="uk-UA" sz="2800" b="1" dirty="0"/>
              <a:t> і </a:t>
            </a:r>
            <a:r>
              <a:rPr lang="uk-UA" sz="2800" b="1" dirty="0" err="1"/>
              <a:t>гендерно</a:t>
            </a:r>
            <a:r>
              <a:rPr lang="uk-UA" sz="2800" b="1" dirty="0"/>
              <a:t>-неконформні індивіди не є по суті своїй </a:t>
            </a:r>
            <a:r>
              <a:rPr lang="uk-UA" sz="2800" b="1" dirty="0" smtClean="0"/>
              <a:t>хворими».</a:t>
            </a:r>
            <a:r>
              <a:rPr lang="uk-UA" sz="2800" dirty="0" smtClean="0"/>
              <a:t>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0286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Шляхи, які пропонує МОЗ України для вирішення проблеми гендерної дисфорії</a:t>
            </a:r>
            <a:endParaRPr lang="uk-UA" sz="36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348880"/>
            <a:ext cx="8147248" cy="432048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uk-UA" dirty="0" smtClean="0"/>
              <a:t>• зміна «гендерної ідентичності»;  </a:t>
            </a:r>
            <a:endParaRPr lang="uk-UA" dirty="0"/>
          </a:p>
          <a:p>
            <a:pPr marL="36576" indent="0">
              <a:buNone/>
            </a:pPr>
            <a:r>
              <a:rPr lang="uk-UA" dirty="0"/>
              <a:t>• фемінізація або маскулінізація тіла шляхом гормональної </a:t>
            </a:r>
            <a:r>
              <a:rPr lang="uk-UA" dirty="0" smtClean="0"/>
              <a:t>терапії (застосування гормональних блокаторів); </a:t>
            </a:r>
            <a:endParaRPr lang="uk-UA" dirty="0"/>
          </a:p>
          <a:p>
            <a:pPr marL="36576" indent="0">
              <a:buNone/>
            </a:pPr>
            <a:r>
              <a:rPr lang="uk-UA" dirty="0"/>
              <a:t>• зміна первинних та/або вторинних статевих ознак (наприклад, грудей, зовнішніх та/або внутрішніх </a:t>
            </a:r>
            <a:r>
              <a:rPr lang="uk-UA" dirty="0" err="1"/>
              <a:t>геніталій</a:t>
            </a:r>
            <a:r>
              <a:rPr lang="uk-UA" dirty="0"/>
              <a:t>) шляхом хірургічної корекції; </a:t>
            </a:r>
          </a:p>
          <a:p>
            <a:pPr marL="36576" indent="0">
              <a:buNone/>
            </a:pPr>
            <a:r>
              <a:rPr lang="uk-UA" dirty="0"/>
              <a:t>• </a:t>
            </a:r>
            <a:r>
              <a:rPr lang="uk-UA" dirty="0" smtClean="0"/>
              <a:t>лікування оточуючих для прийняття «нової гендерної ідентичності».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956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ічна">
  <a:themeElements>
    <a:clrScheme name="Технічна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ічна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ічн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5215</TotalTime>
  <Words>954</Words>
  <Application>Microsoft Office PowerPoint</Application>
  <PresentationFormat>Экран (4:3)</PresentationFormat>
  <Paragraphs>66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Franklin Gothic Book</vt:lpstr>
      <vt:lpstr>Wingdings 2</vt:lpstr>
      <vt:lpstr>Технічна</vt:lpstr>
      <vt:lpstr>Олеся Горгота, PhD</vt:lpstr>
      <vt:lpstr>Гендер</vt:lpstr>
      <vt:lpstr>Гендер</vt:lpstr>
      <vt:lpstr>Гендер</vt:lpstr>
      <vt:lpstr>Гендер, гендерна дисфорія</vt:lpstr>
      <vt:lpstr>Дисфорія (з грець. “порушення, розлад”)</vt:lpstr>
      <vt:lpstr>Гендерна дисфорія</vt:lpstr>
      <vt:lpstr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vt:lpstr>
      <vt:lpstr>Шляхи, які пропонує МОЗ України для вирішення проблеми гендерної дисфорії</vt:lpstr>
      <vt:lpstr>Медичний протокол щодо гендерної дисфорії, затверджений МОЗ України у 2016 році</vt:lpstr>
      <vt:lpstr>Ми несемо відповідальність за виховання нашої молоді. За її психоемоційне, фізіологічне, психологічне та моральне здоров’я.</vt:lpstr>
      <vt:lpstr>Причини гендерної дисфорії у підлітка (неприйняття власної біологічної статі):</vt:lpstr>
      <vt:lpstr>Підходи вирішення проблеми гендерної дисфорії у підлітка</vt:lpstr>
      <vt:lpstr>Вирішення проблеми гендерної дисфорії у підлітка</vt:lpstr>
      <vt:lpstr>У вирішенні проблеми гендерної дисфорії у підлітка роль освіти – головна, після сімейного виховання.</vt:lpstr>
      <vt:lpstr>Маркус Еванс, колишній керівник найбільшої в світі гендерної клініки </vt:lpstr>
      <vt:lpstr>Гендерна клініка Тавісток (Велика Британія)</vt:lpstr>
      <vt:lpstr>Найбільшу у світі гендерну клініку закриють через погані докази, ризик шкоди та збої під час операцій</vt:lpstr>
      <vt:lpstr>Гомосексуалізм перестав бути хворобою, тому що за це проголосували</vt:lpstr>
      <vt:lpstr>У 2019 році ВООЗ виключила трансгендерність з переліку психічних розладів</vt:lpstr>
      <vt:lpstr>Міф про гомофобію і трансфобію</vt:lpstr>
      <vt:lpstr>Міф про 47% гомосексуальних учнів України</vt:lpstr>
      <vt:lpstr>ЛГБТ-підлітків не існує!</vt:lpstr>
      <vt:lpstr>Статеве виховання</vt:lpstr>
      <vt:lpstr>Дякую за увагу!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Поширення гендерної дисфорії серед підлітків як результат впровадження гендерної ідеології у суспільстві</dc:title>
  <dc:creator>User</dc:creator>
  <cp:lastModifiedBy>Олеся Горгота</cp:lastModifiedBy>
  <cp:revision>91</cp:revision>
  <dcterms:created xsi:type="dcterms:W3CDTF">2023-01-12T19:15:02Z</dcterms:created>
  <dcterms:modified xsi:type="dcterms:W3CDTF">2024-11-07T09:33:54Z</dcterms:modified>
</cp:coreProperties>
</file>