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4" r:id="rId13"/>
    <p:sldId id="268" r:id="rId14"/>
    <p:sldId id="275" r:id="rId15"/>
    <p:sldId id="276" r:id="rId16"/>
    <p:sldId id="277" r:id="rId17"/>
    <p:sldId id="269" r:id="rId18"/>
    <p:sldId id="278" r:id="rId19"/>
    <p:sldId id="288" r:id="rId20"/>
    <p:sldId id="279" r:id="rId21"/>
    <p:sldId id="289" r:id="rId22"/>
    <p:sldId id="280" r:id="rId23"/>
    <p:sldId id="290" r:id="rId24"/>
    <p:sldId id="282" r:id="rId25"/>
    <p:sldId id="284" r:id="rId26"/>
    <p:sldId id="283" r:id="rId27"/>
    <p:sldId id="270" r:id="rId28"/>
    <p:sldId id="271" r:id="rId29"/>
    <p:sldId id="272" r:id="rId30"/>
    <p:sldId id="291" r:id="rId31"/>
    <p:sldId id="273" r:id="rId32"/>
    <p:sldId id="281" r:id="rId33"/>
    <p:sldId id="285" r:id="rId34"/>
    <p:sldId id="286" r:id="rId35"/>
    <p:sldId id="287" r:id="rId36"/>
    <p:sldId id="292" r:id="rId3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іліні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іліні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0E7B2D5-C5D4-4043-9E6F-4C50045CC874}" type="datetimeFigureOut">
              <a:rPr lang="uk-UA" smtClean="0"/>
              <a:t>07.11.2024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A1F523F-F611-4738-A069-04785A1B166A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p-web.org/document.php?id=ijp.052.0103a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news/uk-62335665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2708920"/>
            <a:ext cx="7239280" cy="3816424"/>
          </a:xfrm>
        </p:spPr>
        <p:txBody>
          <a:bodyPr>
            <a:normAutofit fontScale="90000"/>
          </a:bodyPr>
          <a:lstStyle/>
          <a:p>
            <a:r>
              <a:rPr lang="uk-UA" sz="3200" dirty="0">
                <a:effectLst/>
              </a:rPr>
              <a:t>Поширення гендерної дисфорії серед підлітків як результат впровадження гендерної ідеології у </a:t>
            </a:r>
            <a:r>
              <a:rPr lang="uk-UA" sz="3200" dirty="0" smtClean="0">
                <a:effectLst/>
              </a:rPr>
              <a:t>суспільстві</a:t>
            </a:r>
            <a:br>
              <a:rPr lang="uk-UA" sz="3200" dirty="0" smtClean="0">
                <a:effectLst/>
              </a:rPr>
            </a:br>
            <a:r>
              <a:rPr lang="uk-UA" sz="3200" dirty="0" smtClean="0">
                <a:effectLst/>
              </a:rPr>
              <a:t/>
            </a:r>
            <a:br>
              <a:rPr lang="uk-UA" sz="3200" dirty="0" smtClean="0">
                <a:effectLst/>
              </a:rPr>
            </a:br>
            <a:r>
              <a:rPr lang="uk-UA" sz="3200" dirty="0" smtClean="0"/>
              <a:t>Олеся Горгота,</a:t>
            </a:r>
            <a:br>
              <a:rPr lang="uk-UA" sz="3200" dirty="0" smtClean="0"/>
            </a:br>
            <a:r>
              <a:rPr lang="en-US" sz="3200" dirty="0"/>
              <a:t>PhD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33050" y="620688"/>
            <a:ext cx="6480048" cy="187220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4400" b="1" dirty="0" smtClean="0"/>
              <a:t>Маніпулювання людством</a:t>
            </a:r>
            <a:endParaRPr lang="uk-UA" sz="4400" b="1" dirty="0"/>
          </a:p>
        </p:txBody>
      </p:sp>
    </p:spTree>
    <p:extLst>
      <p:ext uri="{BB962C8B-B14F-4D97-AF65-F5344CB8AC3E}">
        <p14:creationId xmlns:p14="http://schemas.microsoft.com/office/powerpoint/2010/main" val="740279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7018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Медичний </a:t>
            </a:r>
            <a:r>
              <a:rPr lang="uk-UA" sz="3600" b="1" dirty="0"/>
              <a:t>протокол щодо гендерної дисфорії, затверджений МОЗ України у 2016 році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060848"/>
            <a:ext cx="7467600" cy="406531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200" b="1" dirty="0" smtClean="0"/>
              <a:t>є </a:t>
            </a:r>
            <a:r>
              <a:rPr lang="uk-UA" sz="3200" b="1" dirty="0"/>
              <a:t>ненауковим, політичним, </a:t>
            </a:r>
            <a:r>
              <a:rPr lang="uk-UA" sz="3200" b="1" dirty="0" err="1"/>
              <a:t>гендерно</a:t>
            </a:r>
            <a:r>
              <a:rPr lang="uk-UA" sz="3200" b="1" dirty="0"/>
              <a:t> ідеологічним, гей-</a:t>
            </a:r>
            <a:r>
              <a:rPr lang="uk-UA" sz="3200" b="1" dirty="0" err="1"/>
              <a:t>афірмативним</a:t>
            </a:r>
            <a:r>
              <a:rPr lang="uk-UA" sz="3200" b="1" dirty="0"/>
              <a:t> (таким, що підтримує гомосексуальний рух); </a:t>
            </a:r>
            <a:endParaRPr lang="uk-UA" sz="3200" b="1" dirty="0" smtClean="0"/>
          </a:p>
          <a:p>
            <a:pPr marL="36576" indent="0">
              <a:buNone/>
            </a:pPr>
            <a:r>
              <a:rPr lang="uk-UA" sz="3200" b="1" dirty="0" smtClean="0"/>
              <a:t>проблему </a:t>
            </a:r>
            <a:r>
              <a:rPr lang="uk-UA" sz="3200" b="1" dirty="0"/>
              <a:t>гендерної дисфорії не </a:t>
            </a:r>
            <a:r>
              <a:rPr lang="uk-UA" sz="3200" b="1" dirty="0" smtClean="0"/>
              <a:t>вирішує;</a:t>
            </a:r>
          </a:p>
          <a:p>
            <a:pPr marL="36576" indent="0">
              <a:buNone/>
            </a:pPr>
            <a:r>
              <a:rPr lang="uk-UA" sz="3200" b="1" dirty="0"/>
              <a:t>м</a:t>
            </a:r>
            <a:r>
              <a:rPr lang="uk-UA" sz="3200" b="1" dirty="0" smtClean="0"/>
              <a:t>ає бути скасованим.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65348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b="1" dirty="0"/>
              <a:t>Ми несемо відповідальність за виховання нашої молоді. За її психоемоційне, фізіологічне, психологічне та моральне здоров’я.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700808"/>
            <a:ext cx="7467600" cy="4425355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uk-UA" dirty="0"/>
              <a:t>Батьки, психологи, педагоги мають право володіти повною і науково обґрунтованою інформацією про психосексуальний розвиток дитини, </a:t>
            </a:r>
            <a:r>
              <a:rPr lang="uk-UA" dirty="0" smtClean="0"/>
              <a:t>про те, </a:t>
            </a:r>
            <a:r>
              <a:rPr lang="uk-UA" dirty="0"/>
              <a:t>як діяти і що говорити в той чи </a:t>
            </a:r>
            <a:r>
              <a:rPr lang="uk-UA" dirty="0" smtClean="0"/>
              <a:t>інший період</a:t>
            </a:r>
            <a:r>
              <a:rPr lang="uk-UA" dirty="0"/>
              <a:t>. Особливо, якщо це стосується </a:t>
            </a:r>
            <a:r>
              <a:rPr lang="uk-UA" dirty="0" smtClean="0"/>
              <a:t>гендерної дисфорії у </a:t>
            </a:r>
            <a:r>
              <a:rPr lang="uk-UA" dirty="0"/>
              <a:t>підлітків. </a:t>
            </a:r>
            <a:r>
              <a:rPr lang="uk-UA" dirty="0" smtClean="0"/>
              <a:t>ПАМ</a:t>
            </a:r>
            <a:r>
              <a:rPr lang="en-US" dirty="0" smtClean="0"/>
              <a:t>’</a:t>
            </a:r>
            <a:r>
              <a:rPr lang="uk-UA" dirty="0" smtClean="0"/>
              <a:t>ЯТАЄМО: </a:t>
            </a:r>
            <a:r>
              <a:rPr lang="uk-UA" dirty="0"/>
              <a:t>підлітковий розвиток відбувається, найперше, під впливом сімейного виховання, а потім – суспільних стереотипів.</a:t>
            </a:r>
          </a:p>
        </p:txBody>
      </p:sp>
    </p:spTree>
    <p:extLst>
      <p:ext uri="{BB962C8B-B14F-4D97-AF65-F5344CB8AC3E}">
        <p14:creationId xmlns:p14="http://schemas.microsoft.com/office/powerpoint/2010/main" val="8299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714202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Про психосексуальний розвиток дитини існує численний ряд наукових праць, найперше – у психоаналізі, також в екзистенційній психології.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348880"/>
            <a:ext cx="8075240" cy="4320480"/>
          </a:xfrm>
        </p:spPr>
        <p:txBody>
          <a:bodyPr>
            <a:normAutofit fontScale="77500" lnSpcReduction="20000"/>
          </a:bodyPr>
          <a:lstStyle/>
          <a:p>
            <a:r>
              <a:rPr lang="uk-UA" dirty="0" err="1" smtClean="0"/>
              <a:t>Эриксон</a:t>
            </a:r>
            <a:r>
              <a:rPr lang="uk-UA" dirty="0" smtClean="0"/>
              <a:t> Э. </a:t>
            </a:r>
            <a:r>
              <a:rPr lang="uk-UA" dirty="0" err="1" smtClean="0"/>
              <a:t>Идентичность</a:t>
            </a:r>
            <a:r>
              <a:rPr lang="uk-UA" dirty="0" smtClean="0"/>
              <a:t>: </a:t>
            </a:r>
            <a:r>
              <a:rPr lang="uk-UA" dirty="0" err="1" smtClean="0"/>
              <a:t>юность</a:t>
            </a:r>
            <a:r>
              <a:rPr lang="uk-UA" dirty="0" smtClean="0"/>
              <a:t> и кризи : </a:t>
            </a:r>
            <a:r>
              <a:rPr lang="uk-UA" dirty="0" err="1" smtClean="0"/>
              <a:t>учеб</a:t>
            </a:r>
            <a:r>
              <a:rPr lang="uk-UA" dirty="0" smtClean="0"/>
              <a:t>. пособ.  [пер. с </a:t>
            </a:r>
            <a:r>
              <a:rPr lang="uk-UA" dirty="0" err="1" smtClean="0"/>
              <a:t>англ</a:t>
            </a:r>
            <a:r>
              <a:rPr lang="uk-UA" dirty="0" smtClean="0"/>
              <a:t>. </a:t>
            </a:r>
            <a:r>
              <a:rPr lang="uk-UA" dirty="0" err="1" smtClean="0"/>
              <a:t>А.В.Толстых</a:t>
            </a:r>
            <a:r>
              <a:rPr lang="uk-UA" dirty="0" smtClean="0"/>
              <a:t> (</a:t>
            </a:r>
            <a:r>
              <a:rPr lang="uk-UA" dirty="0" err="1" smtClean="0"/>
              <a:t>общ</a:t>
            </a:r>
            <a:r>
              <a:rPr lang="uk-UA" dirty="0" smtClean="0"/>
              <a:t>. ред. и </a:t>
            </a:r>
            <a:r>
              <a:rPr lang="uk-UA" dirty="0" err="1" smtClean="0"/>
              <a:t>предисл</a:t>
            </a:r>
            <a:r>
              <a:rPr lang="uk-UA" dirty="0" smtClean="0"/>
              <a:t>.)]. – 2-е </a:t>
            </a:r>
            <a:r>
              <a:rPr lang="uk-UA" dirty="0" err="1" smtClean="0"/>
              <a:t>изд</a:t>
            </a:r>
            <a:r>
              <a:rPr lang="uk-UA" dirty="0" smtClean="0"/>
              <a:t>. – М., 2006. – 341 с. </a:t>
            </a:r>
          </a:p>
          <a:p>
            <a:r>
              <a:rPr lang="uk-UA" dirty="0" err="1" smtClean="0"/>
              <a:t>Эриксон</a:t>
            </a:r>
            <a:r>
              <a:rPr lang="uk-UA" dirty="0" smtClean="0"/>
              <a:t> Э. </a:t>
            </a:r>
            <a:r>
              <a:rPr lang="uk-UA" dirty="0" err="1" smtClean="0"/>
              <a:t>Трагедия</a:t>
            </a:r>
            <a:r>
              <a:rPr lang="uk-UA" dirty="0" smtClean="0"/>
              <a:t> </a:t>
            </a:r>
            <a:r>
              <a:rPr lang="uk-UA" dirty="0" err="1" smtClean="0"/>
              <a:t>личности</a:t>
            </a:r>
            <a:r>
              <a:rPr lang="uk-UA" dirty="0" smtClean="0"/>
              <a:t>.  – М., 2008. – 256с.</a:t>
            </a:r>
          </a:p>
          <a:p>
            <a:r>
              <a:rPr lang="uk-UA" dirty="0" smtClean="0"/>
              <a:t>Кришталь В. В. </a:t>
            </a:r>
            <a:r>
              <a:rPr lang="uk-UA" dirty="0" err="1" smtClean="0"/>
              <a:t>Сексология</a:t>
            </a:r>
            <a:r>
              <a:rPr lang="uk-UA" dirty="0" smtClean="0"/>
              <a:t> / В. В. Кришталь, С. Р. </a:t>
            </a:r>
            <a:r>
              <a:rPr lang="uk-UA" dirty="0" err="1" smtClean="0"/>
              <a:t>Григорян</a:t>
            </a:r>
            <a:r>
              <a:rPr lang="uk-UA" dirty="0" smtClean="0"/>
              <a:t>. – </a:t>
            </a:r>
            <a:r>
              <a:rPr lang="uk-UA" dirty="0" err="1" smtClean="0"/>
              <a:t>Харьков</a:t>
            </a:r>
            <a:r>
              <a:rPr lang="uk-UA" dirty="0" smtClean="0"/>
              <a:t> : Акад. </a:t>
            </a:r>
            <a:r>
              <a:rPr lang="uk-UA" dirty="0" err="1" smtClean="0"/>
              <a:t>сексол</a:t>
            </a:r>
            <a:r>
              <a:rPr lang="uk-UA" dirty="0" smtClean="0"/>
              <a:t>. </a:t>
            </a:r>
            <a:r>
              <a:rPr lang="uk-UA" dirty="0" err="1" smtClean="0"/>
              <a:t>исслед</a:t>
            </a:r>
            <a:r>
              <a:rPr lang="uk-UA" dirty="0" smtClean="0"/>
              <a:t>., 1999. – 1152 с.</a:t>
            </a:r>
          </a:p>
          <a:p>
            <a:r>
              <a:rPr lang="uk-UA" dirty="0" smtClean="0"/>
              <a:t>О. Горгота. Психологічна проблема ідентичності у формуванні особистості підлітка.</a:t>
            </a:r>
          </a:p>
          <a:p>
            <a:r>
              <a:rPr lang="uk-UA" dirty="0" smtClean="0"/>
              <a:t>О. Горгота. </a:t>
            </a:r>
            <a:r>
              <a:rPr lang="uk-UA" dirty="0" err="1" smtClean="0"/>
              <a:t>Екзистенційно</a:t>
            </a:r>
            <a:r>
              <a:rPr lang="uk-UA" dirty="0" smtClean="0"/>
              <a:t>-психологічні основи порушення статевої ідентичності підлітків.</a:t>
            </a:r>
          </a:p>
          <a:p>
            <a:r>
              <a:rPr lang="uk-UA" dirty="0" smtClean="0"/>
              <a:t>О. Горгота. Гендерна дисфорія у підлітка: приймати чи не приймати.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2170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ЛГБТ-підлітків не існує!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76872"/>
            <a:ext cx="7467600" cy="3849291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4400" dirty="0"/>
              <a:t>Гомосексуальних </a:t>
            </a:r>
            <a:r>
              <a:rPr lang="uk-UA" sz="4400" dirty="0" smtClean="0"/>
              <a:t>підлітків </a:t>
            </a:r>
            <a:r>
              <a:rPr lang="uk-UA" sz="4400" dirty="0"/>
              <a:t>не </a:t>
            </a:r>
            <a:r>
              <a:rPr lang="uk-UA" sz="4400" dirty="0" smtClean="0"/>
              <a:t>існує</a:t>
            </a:r>
            <a:r>
              <a:rPr lang="uk-UA" sz="4400" dirty="0"/>
              <a:t>.</a:t>
            </a:r>
            <a:endParaRPr lang="uk-UA" sz="4400" dirty="0" smtClean="0"/>
          </a:p>
          <a:p>
            <a:pPr marL="36576" indent="0">
              <a:buNone/>
            </a:pPr>
            <a:r>
              <a:rPr lang="uk-UA" sz="4400" dirty="0" smtClean="0"/>
              <a:t>Ні в природі, ні в науці, ні в психології, ні в педагогіці.</a:t>
            </a:r>
          </a:p>
          <a:p>
            <a:pPr marL="36576" indent="0">
              <a:buNone/>
            </a:pPr>
            <a:r>
              <a:rPr lang="uk-UA" sz="4400" dirty="0" smtClean="0"/>
              <a:t>Це – маніпулювання!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73250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Підходи вирішення проблеми гендерної дисфорії у підлітка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772816"/>
            <a:ext cx="7859216" cy="4680520"/>
          </a:xfrm>
        </p:spPr>
        <p:txBody>
          <a:bodyPr>
            <a:normAutofit/>
          </a:bodyPr>
          <a:lstStyle/>
          <a:p>
            <a:pPr marL="550926" indent="-514350">
              <a:buAutoNum type="arabicPeriod"/>
            </a:pPr>
            <a:r>
              <a:rPr lang="uk-UA" dirty="0" smtClean="0"/>
              <a:t>Не втручатися (нейтральний підхід).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Підтримувати «іншу гендерну ідентичність» (гей-</a:t>
            </a:r>
            <a:r>
              <a:rPr lang="uk-UA" dirty="0" err="1" smtClean="0"/>
              <a:t>афірмативний</a:t>
            </a:r>
            <a:r>
              <a:rPr lang="uk-UA" dirty="0" smtClean="0"/>
              <a:t> підхід).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Психологічно супроводжувати для позитивного налаштування до власної, біологічної статі (психоаналітичний, християнський підхід).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5718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902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У</a:t>
            </a:r>
            <a:r>
              <a:rPr lang="uk-UA" dirty="0" smtClean="0"/>
              <a:t> вирішенні </a:t>
            </a:r>
            <a:r>
              <a:rPr lang="uk-UA" dirty="0"/>
              <a:t>проблеми гендерної дисфорії у </a:t>
            </a:r>
            <a:r>
              <a:rPr lang="uk-UA" dirty="0" smtClean="0"/>
              <a:t>підлітка роль освіти – головна, після сімейного виховання.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81221"/>
            <a:ext cx="6791419" cy="3816131"/>
          </a:xfrm>
        </p:spPr>
      </p:pic>
    </p:spTree>
    <p:extLst>
      <p:ext uri="{BB962C8B-B14F-4D97-AF65-F5344CB8AC3E}">
        <p14:creationId xmlns:p14="http://schemas.microsoft.com/office/powerpoint/2010/main" val="149701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78621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Причини гендерної дисфорії у підлітка (неприйняття власної біологічної статі):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76872"/>
            <a:ext cx="7931224" cy="4176464"/>
          </a:xfrm>
        </p:spPr>
        <p:txBody>
          <a:bodyPr>
            <a:normAutofit/>
          </a:bodyPr>
          <a:lstStyle/>
          <a:p>
            <a:pPr marL="550926" indent="-514350">
              <a:buAutoNum type="arabicPeriod"/>
            </a:pPr>
            <a:r>
              <a:rPr lang="uk-UA" dirty="0" smtClean="0"/>
              <a:t>Фізіологічна (не подобається власна тілесність).</a:t>
            </a:r>
          </a:p>
          <a:p>
            <a:pPr marL="550926" indent="-514350">
              <a:buAutoNum type="arabicPeriod"/>
            </a:pPr>
            <a:r>
              <a:rPr lang="uk-UA" dirty="0" smtClean="0"/>
              <a:t>Психологічна (сприйняття протилежної статі як власної).</a:t>
            </a:r>
          </a:p>
          <a:p>
            <a:pPr marL="550926" indent="-514350">
              <a:buAutoNum type="arabicPeriod"/>
            </a:pPr>
            <a:r>
              <a:rPr lang="uk-UA" dirty="0" smtClean="0"/>
              <a:t>Соціальна (відсутність зразка для наслідування, неприйняття у групі своєї статі, булінг, пропаганда ЛГБТ).</a:t>
            </a:r>
          </a:p>
          <a:p>
            <a:pPr marL="550926" indent="-514350">
              <a:buAutoNum type="arabicPeriod"/>
            </a:pPr>
            <a:r>
              <a:rPr lang="uk-UA" dirty="0" smtClean="0"/>
              <a:t>Сексуальне та інші види насильства.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9781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Вирішення проблеми гендерної дисфорії у підлітка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556792"/>
            <a:ext cx="8075240" cy="489654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uk-UA" dirty="0"/>
              <a:t>Відомий в США християнський психолог </a:t>
            </a:r>
            <a:r>
              <a:rPr lang="uk-UA" b="1" dirty="0"/>
              <a:t>Джордж </a:t>
            </a:r>
            <a:r>
              <a:rPr lang="uk-UA" b="1" dirty="0" err="1"/>
              <a:t>Рекерс</a:t>
            </a:r>
            <a:r>
              <a:rPr lang="uk-UA" dirty="0"/>
              <a:t>, експерт з питань статевих розладів, стверджує, що дитина, яка переживає складнощі зі статевою ідентифікацією, може їх подолати – з допомогою психолога або без нього. На думку психолога, у більшості випадків розлад гендерної ідентичності повністю виліковується. Не зважаючи на те, що біологічні фактори дійсно впливають на схильність деяких підлітків до гомосексуальності, зміни можливі. Оскільки сім’я і соціальне оточення значно сильніше впливають на формування гендерної ідентичності.</a:t>
            </a:r>
          </a:p>
        </p:txBody>
      </p:sp>
    </p:spTree>
    <p:extLst>
      <p:ext uri="{BB962C8B-B14F-4D97-AF65-F5344CB8AC3E}">
        <p14:creationId xmlns:p14="http://schemas.microsoft.com/office/powerpoint/2010/main" val="3080110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36227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/>
              <a:t>Еванс</a:t>
            </a:r>
            <a:r>
              <a:rPr lang="uk-UA" sz="3200" b="1" dirty="0"/>
              <a:t> </a:t>
            </a:r>
            <a:r>
              <a:rPr lang="uk-UA" sz="3200" b="1" dirty="0" err="1"/>
              <a:t>Маркус</a:t>
            </a:r>
            <a:r>
              <a:rPr lang="uk-UA" sz="3200" b="1" dirty="0"/>
              <a:t>: Транс-ідентифікованим дітям потрібна психотерапія, а не просто “підтвердження” та медикаментозне лікування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852936"/>
            <a:ext cx="7467600" cy="3273227"/>
          </a:xfrm>
        </p:spPr>
        <p:txBody>
          <a:bodyPr/>
          <a:lstStyle/>
          <a:p>
            <a:pPr marL="36576" indent="0">
              <a:buNone/>
            </a:pPr>
            <a:r>
              <a:rPr lang="uk-UA" b="1" dirty="0" smtClean="0"/>
              <a:t>психоаналітик </a:t>
            </a:r>
            <a:r>
              <a:rPr lang="uk-UA" b="1" dirty="0"/>
              <a:t>у приватній практиці, </a:t>
            </a:r>
            <a:r>
              <a:rPr lang="uk-UA" b="1" dirty="0" smtClean="0"/>
              <a:t>до 2019 року </a:t>
            </a:r>
            <a:r>
              <a:rPr lang="uk-UA" b="1" dirty="0"/>
              <a:t>працював консультантом-психотерапевтом та заступником клінічного директора служби дорослих і</a:t>
            </a:r>
            <a:r>
              <a:rPr lang="uk-UA" b="1" dirty="0" smtClean="0"/>
              <a:t> </a:t>
            </a:r>
            <a:r>
              <a:rPr lang="uk-UA" b="1" dirty="0"/>
              <a:t>підлітків у NHS </a:t>
            </a:r>
            <a:r>
              <a:rPr lang="uk-UA" b="1" dirty="0" err="1"/>
              <a:t>Tavistock</a:t>
            </a:r>
            <a:r>
              <a:rPr lang="uk-UA" b="1" dirty="0"/>
              <a:t> </a:t>
            </a:r>
            <a:r>
              <a:rPr lang="uk-UA" b="1" dirty="0" err="1"/>
              <a:t>and</a:t>
            </a:r>
            <a:r>
              <a:rPr lang="uk-UA" b="1" dirty="0"/>
              <a:t> </a:t>
            </a:r>
            <a:r>
              <a:rPr lang="uk-UA" b="1" dirty="0" err="1"/>
              <a:t>Portman</a:t>
            </a:r>
            <a:r>
              <a:rPr lang="uk-UA" b="1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9616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Маркус</a:t>
            </a:r>
            <a:r>
              <a:rPr lang="uk-UA" dirty="0" smtClean="0"/>
              <a:t> </a:t>
            </a:r>
            <a:r>
              <a:rPr lang="uk-UA" dirty="0" err="1" smtClean="0"/>
              <a:t>Еванс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81" y="1340768"/>
            <a:ext cx="5657771" cy="3168352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529971"/>
            <a:ext cx="532859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8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196752"/>
            <a:ext cx="7787208" cy="5328592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600" b="1" dirty="0"/>
              <a:t>Гендер</a:t>
            </a:r>
            <a:r>
              <a:rPr lang="uk-UA" sz="2600" dirty="0"/>
              <a:t> (грець. </a:t>
            </a:r>
            <a:r>
              <a:rPr lang="uk-UA" sz="2600" dirty="0" err="1"/>
              <a:t>Genos</a:t>
            </a:r>
            <a:r>
              <a:rPr lang="uk-UA" sz="2600" dirty="0"/>
              <a:t> </a:t>
            </a:r>
            <a:r>
              <a:rPr lang="ru-RU" sz="2600" dirty="0"/>
              <a:t>– “</a:t>
            </a:r>
            <a:r>
              <a:rPr lang="uk-UA" sz="2600" dirty="0"/>
              <a:t>рід, походження”) соціальна конструкція, яку використовують для характеристики статевих особливостей поведінки і побудови соціальних стратегій [“гендерні стереотипи”]. Гендер використовують як соціальну категорію на відміну від вродженої біологічної статі (</a:t>
            </a:r>
            <a:r>
              <a:rPr lang="uk-UA" sz="2600" dirty="0" err="1"/>
              <a:t>sex</a:t>
            </a:r>
            <a:r>
              <a:rPr lang="uk-UA" sz="2600" dirty="0"/>
              <a:t>). Гендер є соціальним конструктом, який охоплює соціальні можливості кожної статі в освіті, професійній діяльності, доступі до влади, сімейні ролі і репродуктивну поведінку (Психологічна енциклопедія / Автор-упорядник О.М. Степанов. – К.: “</a:t>
            </a:r>
            <a:r>
              <a:rPr lang="uk-UA" sz="2600" dirty="0" err="1"/>
              <a:t>Академвидав</a:t>
            </a:r>
            <a:r>
              <a:rPr lang="uk-UA" sz="2600" dirty="0"/>
              <a:t>”, 2006. – 424с. – с.80</a:t>
            </a:r>
            <a:r>
              <a:rPr lang="uk-UA" sz="2600" dirty="0" smtClean="0"/>
              <a:t>).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417960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0223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/>
              <a:t>Еванс</a:t>
            </a:r>
            <a:r>
              <a:rPr lang="uk-UA" sz="3200" b="1" dirty="0"/>
              <a:t> </a:t>
            </a:r>
            <a:r>
              <a:rPr lang="uk-UA" sz="3200" b="1" dirty="0" err="1"/>
              <a:t>Маркус</a:t>
            </a:r>
            <a:r>
              <a:rPr lang="uk-UA" sz="3200" b="1" dirty="0"/>
              <a:t>: Транс-ідентифікованим дітям потрібна психотерапія, а не просто “підтвердження” та медикаментозне лікування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348880"/>
            <a:ext cx="7467600" cy="4104456"/>
          </a:xfrm>
        </p:spPr>
        <p:txBody>
          <a:bodyPr/>
          <a:lstStyle/>
          <a:p>
            <a:pPr marL="36576" indent="0">
              <a:buNone/>
            </a:pPr>
            <a:r>
              <a:rPr lang="uk-UA" dirty="0"/>
              <a:t>За останні п’ять років [2014-2019 рр.] кількість звернень до Центру </a:t>
            </a:r>
            <a:r>
              <a:rPr lang="uk-UA" dirty="0" err="1"/>
              <a:t>Тавісток</a:t>
            </a:r>
            <a:r>
              <a:rPr lang="uk-UA" dirty="0"/>
              <a:t> в північній частині Лондону, єдиної у Великобританії клініки Національної служби охорони здоров’я (НСЗ), яка займається лікуванням дітей з проблемами ґендерної дисфорії, зросла на </a:t>
            </a:r>
            <a:r>
              <a:rPr lang="uk-UA" b="1" dirty="0"/>
              <a:t>400%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53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Гендерна клініка </a:t>
            </a:r>
            <a:r>
              <a:rPr lang="uk-UA" dirty="0" err="1" smtClean="0"/>
              <a:t>Тавісток</a:t>
            </a:r>
            <a:r>
              <a:rPr lang="uk-UA" dirty="0" smtClean="0"/>
              <a:t> (Велика Британія)</a:t>
            </a:r>
            <a:endParaRPr lang="uk-UA" dirty="0"/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8800"/>
            <a:ext cx="4853061" cy="2939128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866115"/>
            <a:ext cx="5342648" cy="299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7018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/>
              <a:t>Еванс</a:t>
            </a:r>
            <a:r>
              <a:rPr lang="uk-UA" sz="3200" b="1" dirty="0"/>
              <a:t> </a:t>
            </a:r>
            <a:r>
              <a:rPr lang="uk-UA" sz="3200" b="1" dirty="0" err="1"/>
              <a:t>Маркус</a:t>
            </a:r>
            <a:r>
              <a:rPr lang="uk-UA" sz="3200" b="1" dirty="0"/>
              <a:t>: Транс-ідентифікованим дітям потрібна психотерапія, а не просто “підтвердження” та медикаментозне лікування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060848"/>
            <a:ext cx="7467600" cy="4065315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uk-UA" b="1" dirty="0"/>
              <a:t>Ми не до кінця розуміємо, що відбувається у цій складній сфері, і дуже важливо систематично та об’єктивно досліджувати дане явище. Але в сучасних умовах це стало важко робити, оскільки дискусії постійно перериваються через звинувачення в </a:t>
            </a:r>
            <a:r>
              <a:rPr lang="uk-UA" b="1" dirty="0" err="1"/>
              <a:t>трансфобії</a:t>
            </a:r>
            <a:r>
              <a:rPr lang="uk-UA" b="1" dirty="0"/>
              <a:t>. </a:t>
            </a:r>
            <a:r>
              <a:rPr lang="uk-UA" b="1" dirty="0" smtClean="0"/>
              <a:t>Такий </a:t>
            </a:r>
            <a:r>
              <a:rPr lang="uk-UA" b="1" dirty="0"/>
              <a:t>фактично режим цензури завдає шкоди дітям.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952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 smtClean="0"/>
              <a:t>Маркус</a:t>
            </a:r>
            <a:r>
              <a:rPr lang="uk-UA" sz="3200" b="1" dirty="0" smtClean="0"/>
              <a:t> </a:t>
            </a:r>
            <a:r>
              <a:rPr lang="uk-UA" sz="3200" b="1" dirty="0" err="1" smtClean="0"/>
              <a:t>Еванс</a:t>
            </a:r>
            <a:r>
              <a:rPr lang="uk-UA" sz="3200" b="1" dirty="0" smtClean="0"/>
              <a:t> та його дружина </a:t>
            </a:r>
            <a:r>
              <a:rPr lang="uk-UA" sz="3200" b="1" dirty="0" err="1" smtClean="0"/>
              <a:t>Сьюзан</a:t>
            </a:r>
            <a:r>
              <a:rPr lang="uk-UA" sz="3200" b="1" dirty="0" smtClean="0"/>
              <a:t> </a:t>
            </a:r>
            <a:r>
              <a:rPr lang="uk-UA" sz="3200" b="1" dirty="0" err="1" smtClean="0"/>
              <a:t>Еванс</a:t>
            </a:r>
            <a:r>
              <a:rPr lang="uk-UA" sz="3200" b="1" dirty="0" smtClean="0"/>
              <a:t> – автори праць з психоаналітичного методу вирішення проблеми гендерної дисфорії</a:t>
            </a:r>
            <a:endParaRPr lang="uk-UA" sz="3200" b="1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83" y="2276872"/>
            <a:ext cx="2418613" cy="363701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312876"/>
            <a:ext cx="2459242" cy="37090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001" y="2312876"/>
            <a:ext cx="2324430" cy="349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25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354162"/>
          </a:xfrm>
        </p:spPr>
        <p:txBody>
          <a:bodyPr>
            <a:noAutofit/>
          </a:bodyPr>
          <a:lstStyle/>
          <a:p>
            <a:r>
              <a:rPr lang="uk-UA" sz="4000" dirty="0"/>
              <a:t>Впливовий британський психоаналітик </a:t>
            </a:r>
            <a:r>
              <a:rPr lang="uk-UA" sz="4000" dirty="0" err="1">
                <a:hlinkClick r:id="rId2"/>
              </a:rPr>
              <a:t>Роджер</a:t>
            </a:r>
            <a:r>
              <a:rPr lang="uk-UA" sz="4000" dirty="0">
                <a:hlinkClick r:id="rId2"/>
              </a:rPr>
              <a:t> </a:t>
            </a:r>
            <a:r>
              <a:rPr lang="uk-UA" sz="4000" dirty="0" err="1">
                <a:hlinkClick r:id="rId2"/>
              </a:rPr>
              <a:t>Ерлі</a:t>
            </a:r>
            <a:r>
              <a:rPr lang="uk-UA" sz="4000" dirty="0">
                <a:hlinkClick r:id="rId2"/>
              </a:rPr>
              <a:t> Мані-</a:t>
            </a:r>
            <a:r>
              <a:rPr lang="uk-UA" sz="4000" dirty="0" err="1">
                <a:hlinkClick r:id="rId2"/>
              </a:rPr>
              <a:t>Кірл</a:t>
            </a:r>
            <a:endParaRPr lang="uk-UA" sz="4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844824"/>
            <a:ext cx="7467600" cy="4281339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uk-UA" i="1" dirty="0"/>
              <a:t>З</a:t>
            </a:r>
            <a:r>
              <a:rPr lang="uk-UA" i="1" dirty="0" smtClean="0"/>
              <a:t>рілість </a:t>
            </a:r>
            <a:r>
              <a:rPr lang="uk-UA" i="1" dirty="0"/>
              <a:t>і психологічне зростання вимагають від нас постати перед тим, ким ми є, а не уникати чи спотворювати реальність, ким ми не є. Механізми, що покликані заперечувати або спотворювати реальність, можуть заподіяти нам шкоду, запобігаючи емоційному розвитку. </a:t>
            </a:r>
            <a:r>
              <a:rPr lang="uk-UA" b="1" i="1" dirty="0"/>
              <a:t>І тому має сенс розуміти наше ставлення до статі та його вираження в контексті нашої боротьби з цими реаліями, а не розглядати ґендер як абсолютно окреме питання, відірване від біологічної реальності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5037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Autofit/>
          </a:bodyPr>
          <a:lstStyle/>
          <a:p>
            <a:r>
              <a:rPr lang="uk-UA" sz="3200" b="1" dirty="0" err="1"/>
              <a:t>Еванс</a:t>
            </a:r>
            <a:r>
              <a:rPr lang="uk-UA" sz="3200" b="1" dirty="0"/>
              <a:t> </a:t>
            </a:r>
            <a:r>
              <a:rPr lang="uk-UA" sz="3200" b="1" dirty="0" err="1"/>
              <a:t>Маркус</a:t>
            </a:r>
            <a:r>
              <a:rPr lang="uk-UA" sz="3200" b="1" dirty="0"/>
              <a:t>: Транс-ідентифікованим дітям потрібна психотерапія, а не просто “підтвердження” та медикаментозне лікування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04864"/>
            <a:ext cx="8003232" cy="4464496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uk-UA" i="1" dirty="0"/>
              <a:t>Також слід пам’ятати, що пацієнти, які мають симптоми гендерної дисфорії, часто відокремлюються від свого природнього тіла, яке, на їхню думку, містить небажані або неприйнятні частини себе. Фантазія, згідно з якою людина може ліпити тіло відповідно до своїх бажань, додає (тимчасово) відчуття сили та контролю над тілом та усім, що в ньому міститься. Це схоже на </a:t>
            </a:r>
            <a:r>
              <a:rPr lang="uk-UA" i="1" dirty="0" err="1"/>
              <a:t>дизморфію</a:t>
            </a:r>
            <a:r>
              <a:rPr lang="uk-UA" i="1" dirty="0"/>
              <a:t> тіла, стан, коли людина стає одержимою фізичним недоліком. Такі люди часто звертаються до косметичної хірургії з вірою, що їх проблеми будуть вирішені, якщо усунути недолік. Але у випадку гендерної дисфорії медичне втручання не може повністю знищити реальність внутрішньої статі пацієнта. Це може призвести до відчуття переслідування, оскільки тіло нагадує про подальше існування небажаного аспекту «Я»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2784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Маркус</a:t>
            </a:r>
            <a:r>
              <a:rPr lang="uk-UA" dirty="0" smtClean="0"/>
              <a:t> </a:t>
            </a:r>
            <a:r>
              <a:rPr lang="uk-UA" dirty="0" err="1" smtClean="0"/>
              <a:t>Еванс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uk-UA" sz="3200" b="1" dirty="0" err="1"/>
              <a:t>Г</a:t>
            </a:r>
            <a:r>
              <a:rPr lang="uk-UA" sz="3200" b="1" dirty="0" err="1" smtClean="0"/>
              <a:t>ендерно-дисфоричним</a:t>
            </a:r>
            <a:r>
              <a:rPr lang="uk-UA" sz="3200" b="1" dirty="0" smtClean="0"/>
              <a:t> </a:t>
            </a:r>
            <a:r>
              <a:rPr lang="uk-UA" sz="3200" b="1" dirty="0"/>
              <a:t>молодим людям потрібен доступ до незалежних клініцистів, які захищають довгострокові інтереси своїх пацієнтів, а не використовують своїх пацієнтів для просування ідеологічного порядку денного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758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/>
              <a:t>Гендерна ідеологія: вплив політики в питанні гендерної дисфорії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uk-UA" b="1" dirty="0"/>
              <a:t>Джозеф Ніколозі</a:t>
            </a:r>
            <a:r>
              <a:rPr lang="uk-UA" dirty="0"/>
              <a:t> – відомий клінічний психолог, один із кращих сучасних спеціалістів з терапії гомосексуальності, колишній </a:t>
            </a:r>
            <a:r>
              <a:rPr lang="uk-UA" dirty="0" err="1"/>
              <a:t>гомосексуал</a:t>
            </a:r>
            <a:r>
              <a:rPr lang="uk-UA" dirty="0"/>
              <a:t>, має більше 25 років практики застосування терапії гомосексуальності, член АПА (Американської психіатричної асоціації, Американської психологічної асоціації), чоловік, батько. Не погоджується з тим, що кожна людина сама визначає свою статеву ідентичність або сексуальну орієнтацію</a:t>
            </a:r>
            <a:r>
              <a:rPr lang="uk-UA" dirty="0" smtClean="0"/>
              <a:t>. Констатує величезний вплив політики у питанні гендерної дисфорії.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8757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Джозеф Ніколозі</a:t>
            </a:r>
            <a:endParaRPr lang="uk-UA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5836684" cy="32811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085914"/>
            <a:ext cx="4090056" cy="251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4691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/>
              <a:t>Гендерна ідеологія: вплив політики в питанні гендерної дисфорії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506916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400" dirty="0"/>
              <a:t>1973 року гомосексуальність була видалена з Діагностичного й статистичного довідника з психічних порушень США (</a:t>
            </a:r>
            <a:r>
              <a:rPr lang="uk-UA" sz="2400" dirty="0" err="1"/>
              <a:t>Diagnostic</a:t>
            </a:r>
            <a:r>
              <a:rPr lang="uk-UA" sz="2400" dirty="0"/>
              <a:t> </a:t>
            </a:r>
            <a:r>
              <a:rPr lang="uk-UA" sz="2400" dirty="0" err="1"/>
              <a:t>and</a:t>
            </a:r>
            <a:r>
              <a:rPr lang="uk-UA" sz="2400" dirty="0"/>
              <a:t> </a:t>
            </a:r>
            <a:r>
              <a:rPr lang="uk-UA" sz="2400" dirty="0" err="1"/>
              <a:t>Statistical</a:t>
            </a:r>
            <a:r>
              <a:rPr lang="uk-UA" sz="2400" dirty="0"/>
              <a:t> </a:t>
            </a:r>
            <a:r>
              <a:rPr lang="uk-UA" sz="2400" dirty="0" err="1"/>
              <a:t>Manual</a:t>
            </a:r>
            <a:r>
              <a:rPr lang="uk-UA" sz="2400" dirty="0"/>
              <a:t> </a:t>
            </a:r>
            <a:r>
              <a:rPr lang="uk-UA" sz="2400" dirty="0" err="1"/>
              <a:t>of</a:t>
            </a:r>
            <a:r>
              <a:rPr lang="uk-UA" sz="2400" dirty="0"/>
              <a:t> </a:t>
            </a:r>
            <a:r>
              <a:rPr lang="uk-UA" sz="2400" dirty="0" err="1"/>
              <a:t>Mental</a:t>
            </a:r>
            <a:r>
              <a:rPr lang="uk-UA" sz="2400" dirty="0"/>
              <a:t> </a:t>
            </a:r>
            <a:r>
              <a:rPr lang="uk-UA" sz="2400" dirty="0" err="1"/>
              <a:t>Disorders</a:t>
            </a:r>
            <a:r>
              <a:rPr lang="uk-UA" sz="2400" dirty="0"/>
              <a:t>) – завдяки рішенню АПА. Пізніше гомосексуальність була вилучена також зі списку психічних порушень Міжнародної класифікації </a:t>
            </a:r>
            <a:r>
              <a:rPr lang="uk-UA" sz="2400" dirty="0" err="1"/>
              <a:t>хвороб</a:t>
            </a:r>
            <a:r>
              <a:rPr lang="uk-UA" sz="2400" dirty="0"/>
              <a:t> 10-го перегляду (МКБ-10), яка ввійшла в обіг в державах-членах ВООЗ з 1994 року. Це рішення було прийняте шляхом голосування (!!) з мінімальною перевагою на користь гей-лобі; не базувалось на яких-небудь наукових доказах, а було соціально мотивованим (потужний політичний тиск феміністських та ЛГБТ організацій).</a:t>
            </a:r>
          </a:p>
        </p:txBody>
      </p:sp>
    </p:spTree>
    <p:extLst>
      <p:ext uri="{BB962C8B-B14F-4D97-AF65-F5344CB8AC3E}">
        <p14:creationId xmlns:p14="http://schemas.microsoft.com/office/powerpoint/2010/main" val="2454774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44392"/>
            <a:ext cx="7431895" cy="4204888"/>
          </a:xfrm>
        </p:spPr>
      </p:pic>
    </p:spTree>
    <p:extLst>
      <p:ext uri="{BB962C8B-B14F-4D97-AF65-F5344CB8AC3E}">
        <p14:creationId xmlns:p14="http://schemas.microsoft.com/office/powerpoint/2010/main" val="301001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Autofit/>
          </a:bodyPr>
          <a:lstStyle/>
          <a:p>
            <a:r>
              <a:rPr lang="uk-UA" sz="3200" dirty="0" smtClean="0"/>
              <a:t>У 2019 році під політичним тиском трансгендерність </a:t>
            </a:r>
            <a:r>
              <a:rPr lang="uk-UA" sz="3200" dirty="0"/>
              <a:t>була виключена з переліку психічних розладів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132856"/>
            <a:ext cx="8003232" cy="4248472"/>
          </a:xfrm>
        </p:spPr>
        <p:txBody>
          <a:bodyPr/>
          <a:lstStyle/>
          <a:p>
            <a:pPr marL="36576" indent="0">
              <a:buNone/>
            </a:pPr>
            <a:r>
              <a:rPr lang="uk-UA" dirty="0"/>
              <a:t>В останній версії Міжнародної класифікації захворювань (МКХ-11) йдеться, що трансгендерність використовується для опису людей, чия гендерна ідентичність відрізняється від статі, зафіксованої при народженні. У МКХ-10 трансгендерність розглядалася як розлад гендерної ідентичності. Ця тема була частиною розділу про поведінкові розлади.</a:t>
            </a:r>
          </a:p>
        </p:txBody>
      </p:sp>
    </p:spTree>
    <p:extLst>
      <p:ext uri="{BB962C8B-B14F-4D97-AF65-F5344CB8AC3E}">
        <p14:creationId xmlns:p14="http://schemas.microsoft.com/office/powerpoint/2010/main" val="33454618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/>
              <a:t>Гендерна ідеологія: вплив політики в питанні гендерної дисфорії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853136"/>
          </a:xfrm>
        </p:spPr>
        <p:txBody>
          <a:bodyPr>
            <a:noAutofit/>
          </a:bodyPr>
          <a:lstStyle/>
          <a:p>
            <a:r>
              <a:rPr lang="uk-UA" sz="2000" dirty="0"/>
              <a:t>Гендерна дисфорія перестає бути хворобою, стає політичною претензією рівності прав, політичним тиском у різних наукових дослідженнях. </a:t>
            </a:r>
            <a:r>
              <a:rPr lang="uk-UA" sz="2000" dirty="0" smtClean="0"/>
              <a:t>«Представники </a:t>
            </a:r>
            <a:r>
              <a:rPr lang="uk-UA" sz="2000" dirty="0"/>
              <a:t>гей-</a:t>
            </a:r>
            <a:r>
              <a:rPr lang="uk-UA" sz="2000" dirty="0" err="1"/>
              <a:t>лоббі</a:t>
            </a:r>
            <a:r>
              <a:rPr lang="uk-UA" sz="2000" dirty="0"/>
              <a:t> та спеціалісти, які їх підтримують, заявляють, що гомосексуальність може бути тільки вродженою, а це диктує необхідну відмову від репаративної терапії і навіть її </a:t>
            </a:r>
            <a:r>
              <a:rPr lang="uk-UA" sz="2000" dirty="0" smtClean="0"/>
              <a:t>заборону». </a:t>
            </a:r>
            <a:endParaRPr lang="uk-UA" sz="2000" dirty="0"/>
          </a:p>
          <a:p>
            <a:r>
              <a:rPr lang="uk-UA" sz="2000" dirty="0"/>
              <a:t>Крайня політизація даної теми знайшла своє відображення у висловлюваннях, згідно з якими конверсійну терапію (лікування гомосексуалізму) ставлять в один ряд зі спробами змінити расову та національну приналежність. Тобто, представники гендерної ідеології вважають усі гендерні ідентичності такою ж вродженою рисою особи, як раса, а всіх, хто вважає інакше, називають гомофобами. Тих, хто вважає, що можливо вилікувати порушення статевої ідентичності, ставлять в один ряд із расистами, антисемітами, ксенофобами.</a:t>
            </a:r>
          </a:p>
        </p:txBody>
      </p:sp>
    </p:spTree>
    <p:extLst>
      <p:ext uri="{BB962C8B-B14F-4D97-AF65-F5344CB8AC3E}">
        <p14:creationId xmlns:p14="http://schemas.microsoft.com/office/powerpoint/2010/main" val="12289015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Маркус</a:t>
            </a:r>
            <a:r>
              <a:rPr lang="uk-UA" dirty="0" smtClean="0"/>
              <a:t> </a:t>
            </a:r>
            <a:r>
              <a:rPr lang="uk-UA" dirty="0" err="1" smtClean="0"/>
              <a:t>Еванс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8112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uk-UA" b="1" dirty="0"/>
              <a:t>Підхід </a:t>
            </a:r>
            <a:r>
              <a:rPr lang="uk-UA" b="1" dirty="0" smtClean="0"/>
              <a:t>ААР (Американської академії педіатрії), </a:t>
            </a:r>
            <a:r>
              <a:rPr lang="uk-UA" b="1" dirty="0"/>
              <a:t>як і той, що застосовується багатьма клініцистами з </a:t>
            </a:r>
            <a:r>
              <a:rPr lang="uk-UA" b="1" dirty="0" smtClean="0"/>
              <a:t>GIDS </a:t>
            </a:r>
            <a:r>
              <a:rPr lang="uk-UA" b="1" dirty="0"/>
              <a:t>(Служба розвитку гендерної ідентичності Національної служби охорони здоров’я при клініці </a:t>
            </a:r>
            <a:r>
              <a:rPr lang="uk-UA" b="1" dirty="0" err="1"/>
              <a:t>Тавісток</a:t>
            </a:r>
            <a:r>
              <a:rPr lang="uk-UA" b="1" dirty="0"/>
              <a:t>), виявляється, швидше, обумовленим політичною ідеологією, ніж розумінням про потреби дітей та клінічною дійсністю.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55364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/>
              <a:t>“Маніпулювання людством”: французькі медики, вчені засуджують трансгендерність</a:t>
            </a:r>
            <a:endParaRPr lang="uk-UA" sz="4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204864"/>
            <a:ext cx="7467600" cy="432048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uk-UA" dirty="0" smtClean="0"/>
              <a:t>У 2021 році французькі </a:t>
            </a:r>
            <a:r>
              <a:rPr lang="uk-UA" dirty="0"/>
              <a:t>клініцисти вже займають більш чітку позицію. У відкритому листі, опублікованому на веб-сайті </a:t>
            </a:r>
            <a:r>
              <a:rPr lang="uk-UA" dirty="0" err="1"/>
              <a:t>L’Express</a:t>
            </a:r>
            <a:r>
              <a:rPr lang="uk-UA" dirty="0"/>
              <a:t> (що майже не було згадано у міжнародній пресі), понад півсотні медичних працівників та видатних вчених, включаючи лікарів, юристів, експертів у галузі освіти, філософів, соціологів, психіатрів, суддів і психоаналітиків викрили ідеологію </a:t>
            </a:r>
            <a:r>
              <a:rPr lang="uk-UA" dirty="0" err="1"/>
              <a:t>трансгендерів</a:t>
            </a:r>
            <a:r>
              <a:rPr lang="uk-UA" dirty="0"/>
              <a:t> і засудили “зміну статі” у дітей.</a:t>
            </a:r>
          </a:p>
        </p:txBody>
      </p:sp>
    </p:spTree>
    <p:extLst>
      <p:ext uri="{BB962C8B-B14F-4D97-AF65-F5344CB8AC3E}">
        <p14:creationId xmlns:p14="http://schemas.microsoft.com/office/powerpoint/2010/main" val="38743014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/>
              <a:t>“Маніпулювання людством”: французькі медики, вчені засуджують трансгендерність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16832"/>
            <a:ext cx="7467600" cy="453650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uk-UA" b="1" dirty="0" err="1"/>
              <a:t>комодифікація</a:t>
            </a:r>
            <a:r>
              <a:rPr lang="uk-UA" b="1" dirty="0"/>
              <a:t> </a:t>
            </a:r>
            <a:r>
              <a:rPr lang="uk-UA" b="1" i="1" dirty="0"/>
              <a:t>[</a:t>
            </a:r>
            <a:r>
              <a:rPr lang="uk-UA" b="1" i="1" dirty="0" err="1"/>
              <a:t>оречевлення</a:t>
            </a:r>
            <a:r>
              <a:rPr lang="uk-UA" b="1" i="1" dirty="0"/>
              <a:t>, перетворення на товар – від ред.]</a:t>
            </a:r>
            <a:r>
              <a:rPr lang="uk-UA" b="1" dirty="0"/>
              <a:t> дитячого тіла</a:t>
            </a:r>
            <a:r>
              <a:rPr lang="uk-UA" dirty="0"/>
              <a:t>. Бо, </a:t>
            </a:r>
            <a:r>
              <a:rPr lang="uk-UA" b="1" dirty="0"/>
              <a:t>переконуючи цих дітей, що їм «призначили» стать при народженні, і що вони можуть вільно її змінювати, вони стають довічними пацієнтами: довічними споживачами гормональних препаратів, що продаються фармацевтичними компаніями, постійними споживачами все більшого числа хірургічних операцій</a:t>
            </a:r>
            <a:r>
              <a:rPr lang="uk-UA" dirty="0"/>
              <a:t>, прагнення химерної мрії про фантастичне тіло.</a:t>
            </a:r>
          </a:p>
        </p:txBody>
      </p:sp>
    </p:spTree>
    <p:extLst>
      <p:ext uri="{BB962C8B-B14F-4D97-AF65-F5344CB8AC3E}">
        <p14:creationId xmlns:p14="http://schemas.microsoft.com/office/powerpoint/2010/main" val="3587929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98178"/>
          </a:xfrm>
        </p:spPr>
        <p:txBody>
          <a:bodyPr>
            <a:noAutofit/>
          </a:bodyPr>
          <a:lstStyle/>
          <a:p>
            <a:r>
              <a:rPr lang="uk-UA" sz="3600" dirty="0"/>
              <a:t>Найбільшу у світі гендерну клініку закриють через погані докази, ризик шкоди та збої під час операцій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988840"/>
            <a:ext cx="7467600" cy="4536504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uk-UA" dirty="0"/>
              <a:t>Національна служба охорони здоров’я Великобританії </a:t>
            </a:r>
            <a:r>
              <a:rPr lang="uk-UA" u="sng" dirty="0" err="1">
                <a:hlinkClick r:id="rId2"/>
              </a:rPr>
              <a:t>закриє</a:t>
            </a:r>
            <a:r>
              <a:rPr lang="uk-UA" dirty="0"/>
              <a:t> найбільшу в світі педіатричну гендерну клініку – Службу розвитку гендерної ідентичності в Лондоні (GIDS), яку часто називають </a:t>
            </a:r>
            <a:r>
              <a:rPr lang="uk-UA" dirty="0" err="1"/>
              <a:t>Тавісток</a:t>
            </a:r>
            <a:r>
              <a:rPr lang="uk-UA" dirty="0"/>
              <a:t>, на честь фонду NHS </a:t>
            </a:r>
            <a:r>
              <a:rPr lang="uk-UA" dirty="0" err="1"/>
              <a:t>Trust</a:t>
            </a:r>
            <a:r>
              <a:rPr lang="uk-UA" dirty="0"/>
              <a:t>, у якому вона розташована. Незалежний огляд засудив клініку як “небезпечний або життєздатний довгостроковий варіант”, оскільки її втручання ґрунтуються на поганих доказах, а її модель догляду залишає молодих людей під “значним ризиком” погіршення психічного здоров’я. Поліклініку мають закрити навесні 2023 року.</a:t>
            </a:r>
          </a:p>
        </p:txBody>
      </p:sp>
    </p:spTree>
    <p:extLst>
      <p:ext uri="{BB962C8B-B14F-4D97-AF65-F5344CB8AC3E}">
        <p14:creationId xmlns:p14="http://schemas.microsoft.com/office/powerpoint/2010/main" val="1697903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5242912"/>
          </a:xfrm>
        </p:spPr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4922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Гендер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268760"/>
            <a:ext cx="7467600" cy="4857403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uk-UA" b="1" dirty="0" smtClean="0"/>
              <a:t>Гендер</a:t>
            </a:r>
            <a:r>
              <a:rPr lang="uk-UA" dirty="0" smtClean="0"/>
              <a:t> </a:t>
            </a:r>
            <a:r>
              <a:rPr lang="en-US" dirty="0" smtClean="0"/>
              <a:t>(gender</a:t>
            </a:r>
            <a:r>
              <a:rPr lang="uk-UA" dirty="0" smtClean="0"/>
              <a:t>) – психологічна </a:t>
            </a:r>
            <a:r>
              <a:rPr lang="uk-UA" dirty="0"/>
              <a:t>чи соціальна стать, на відміну від біологічної статі (</a:t>
            </a:r>
            <a:r>
              <a:rPr lang="uk-UA" dirty="0" err="1"/>
              <a:t>sex</a:t>
            </a:r>
            <a:r>
              <a:rPr lang="uk-UA" dirty="0"/>
              <a:t>). Гендер відображає уявлення людини про себе і пов’язаний із зовнішніми проявами (статево-рольовою поведінкою – наприклад, манерою одягатися, ходити, говорити</a:t>
            </a:r>
            <a:r>
              <a:rPr lang="uk-UA" dirty="0" smtClean="0"/>
              <a:t>). </a:t>
            </a:r>
          </a:p>
          <a:p>
            <a:pPr marL="36576" indent="0">
              <a:buNone/>
            </a:pPr>
            <a:r>
              <a:rPr lang="uk-UA" dirty="0" smtClean="0"/>
              <a:t>(</a:t>
            </a:r>
            <a:r>
              <a:rPr lang="uk-UA" dirty="0" err="1" smtClean="0"/>
              <a:t>Николоси</a:t>
            </a:r>
            <a:r>
              <a:rPr lang="uk-UA" dirty="0" smtClean="0"/>
              <a:t> </a:t>
            </a:r>
            <a:r>
              <a:rPr lang="uk-UA" dirty="0" err="1"/>
              <a:t>Дж</a:t>
            </a:r>
            <a:r>
              <a:rPr lang="uk-UA" dirty="0"/>
              <a:t>., </a:t>
            </a:r>
            <a:r>
              <a:rPr lang="uk-UA" dirty="0" err="1" smtClean="0"/>
              <a:t>Николоси</a:t>
            </a:r>
            <a:r>
              <a:rPr lang="uk-UA" dirty="0" smtClean="0"/>
              <a:t> </a:t>
            </a:r>
            <a:r>
              <a:rPr lang="uk-UA" dirty="0"/>
              <a:t>Л.Е. </a:t>
            </a:r>
            <a:r>
              <a:rPr lang="uk-UA" dirty="0" err="1" smtClean="0"/>
              <a:t>Предотвращение</a:t>
            </a:r>
            <a:r>
              <a:rPr lang="uk-UA" dirty="0" smtClean="0"/>
              <a:t> </a:t>
            </a:r>
            <a:r>
              <a:rPr lang="uk-UA" dirty="0" err="1" smtClean="0"/>
              <a:t>гомосексуальности</a:t>
            </a:r>
            <a:r>
              <a:rPr lang="uk-UA" dirty="0" smtClean="0"/>
              <a:t>: </a:t>
            </a:r>
            <a:r>
              <a:rPr lang="uk-UA" dirty="0" err="1" smtClean="0"/>
              <a:t>Руководство</a:t>
            </a:r>
            <a:r>
              <a:rPr lang="uk-UA" dirty="0" smtClean="0"/>
              <a:t> для </a:t>
            </a:r>
            <a:r>
              <a:rPr lang="uk-UA" dirty="0" err="1" smtClean="0"/>
              <a:t>родителей</a:t>
            </a:r>
            <a:r>
              <a:rPr lang="uk-UA" dirty="0" smtClean="0"/>
              <a:t> </a:t>
            </a:r>
            <a:r>
              <a:rPr lang="uk-UA" dirty="0"/>
              <a:t>/ Пер. з </a:t>
            </a:r>
            <a:r>
              <a:rPr lang="uk-UA" dirty="0" err="1"/>
              <a:t>англ</a:t>
            </a:r>
            <a:r>
              <a:rPr lang="uk-UA" dirty="0"/>
              <a:t>. Я.А. </a:t>
            </a:r>
            <a:r>
              <a:rPr lang="uk-UA" dirty="0" err="1" smtClean="0"/>
              <a:t>Михневич</a:t>
            </a:r>
            <a:r>
              <a:rPr lang="uk-UA" dirty="0" smtClean="0"/>
              <a:t> </a:t>
            </a:r>
            <a:r>
              <a:rPr lang="uk-UA" dirty="0" err="1" smtClean="0"/>
              <a:t>под</a:t>
            </a:r>
            <a:r>
              <a:rPr lang="uk-UA" dirty="0" smtClean="0"/>
              <a:t> </a:t>
            </a:r>
            <a:r>
              <a:rPr lang="uk-UA" dirty="0"/>
              <a:t>ред. В.С. </a:t>
            </a:r>
            <a:r>
              <a:rPr lang="uk-UA" dirty="0" err="1" smtClean="0"/>
              <a:t>Стрелова</a:t>
            </a:r>
            <a:r>
              <a:rPr lang="uk-UA" dirty="0"/>
              <a:t>. – М.: </a:t>
            </a:r>
            <a:r>
              <a:rPr lang="uk-UA" dirty="0" err="1" smtClean="0"/>
              <a:t>Независимая</a:t>
            </a:r>
            <a:r>
              <a:rPr lang="uk-UA" dirty="0" smtClean="0"/>
              <a:t> </a:t>
            </a:r>
            <a:r>
              <a:rPr lang="uk-UA" dirty="0" err="1" smtClean="0"/>
              <a:t>фирма</a:t>
            </a:r>
            <a:r>
              <a:rPr lang="uk-UA" dirty="0" smtClean="0"/>
              <a:t> </a:t>
            </a:r>
            <a:r>
              <a:rPr lang="uk-UA" dirty="0"/>
              <a:t>“</a:t>
            </a:r>
            <a:r>
              <a:rPr lang="uk-UA" dirty="0" err="1"/>
              <a:t>Класс</a:t>
            </a:r>
            <a:r>
              <a:rPr lang="uk-UA" dirty="0"/>
              <a:t>”, 2008. – 312 с. – с. 13).</a:t>
            </a:r>
          </a:p>
        </p:txBody>
      </p:sp>
    </p:spTree>
    <p:extLst>
      <p:ext uri="{BB962C8B-B14F-4D97-AF65-F5344CB8AC3E}">
        <p14:creationId xmlns:p14="http://schemas.microsoft.com/office/powerpoint/2010/main" val="3510253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/>
              <a:t>Гендер, гендерна </a:t>
            </a:r>
            <a:r>
              <a:rPr lang="uk-UA" sz="3600" b="1" dirty="0" smtClean="0"/>
              <a:t>дисфорія</a:t>
            </a:r>
            <a:endParaRPr lang="uk-UA" sz="3600" dirty="0"/>
          </a:p>
        </p:txBody>
      </p:sp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00808"/>
            <a:ext cx="5328592" cy="4853339"/>
          </a:xfrm>
        </p:spPr>
      </p:pic>
    </p:spTree>
    <p:extLst>
      <p:ext uri="{BB962C8B-B14F-4D97-AF65-F5344CB8AC3E}">
        <p14:creationId xmlns:p14="http://schemas.microsoft.com/office/powerpoint/2010/main" val="3407455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Дисфорія</a:t>
            </a:r>
            <a:r>
              <a:rPr lang="uk-UA" dirty="0"/>
              <a:t> (з грець. “порушення, розлад”)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uk-UA" dirty="0"/>
              <a:t>– пригнічений психічний стан, для якого характерним є злісно-тужливий настрій з крайньою роздратованістю, похмурістю, підвищеною чутливістю до висловів та дій інших тощо. При психічних захворюваннях (епілепсія, деякі види психопатій, органічні захворювання головного мозку та ін..) проявляється схильність до агресії (Психологічна енциклопедія / Автор-упорядник О.М. Степанов. – К.: “</a:t>
            </a:r>
            <a:r>
              <a:rPr lang="uk-UA" dirty="0" err="1"/>
              <a:t>Академвидав</a:t>
            </a:r>
            <a:r>
              <a:rPr lang="uk-UA" dirty="0"/>
              <a:t>”, 2006. – 424с. – с.102).</a:t>
            </a:r>
          </a:p>
        </p:txBody>
      </p:sp>
    </p:spTree>
    <p:extLst>
      <p:ext uri="{BB962C8B-B14F-4D97-AF65-F5344CB8AC3E}">
        <p14:creationId xmlns:p14="http://schemas.microsoft.com/office/powerpoint/2010/main" val="3657260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Розлад гендерної ідентичності</a:t>
            </a:r>
            <a:r>
              <a:rPr lang="uk-UA" dirty="0"/>
              <a:t> – РГІ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5069160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uk-UA" dirty="0"/>
              <a:t>РГІ (гендерна дисфорія, в інших перекладах: порушення статевої ідентифікації, розлад статевої ідентифікації) означає психічний стан, який є особливо важким випадком внутрішнього гендерного конфлікту. За РГІ дитина переживає гостру незадоволеність своєю біологічною статтю. Багато дітей, хоча й не вміщувалися в жорсткі критерії клінічної картини РГІ, також демонстрували тривожні симптоми гендерного конфлікту й гомосексуальності </a:t>
            </a:r>
            <a:r>
              <a:rPr lang="uk-UA" dirty="0" smtClean="0"/>
              <a:t>(</a:t>
            </a:r>
            <a:r>
              <a:rPr lang="uk-UA" dirty="0" err="1"/>
              <a:t>Николоси</a:t>
            </a:r>
            <a:r>
              <a:rPr lang="uk-UA" dirty="0"/>
              <a:t> </a:t>
            </a:r>
            <a:r>
              <a:rPr lang="uk-UA" dirty="0" err="1"/>
              <a:t>Дж</a:t>
            </a:r>
            <a:r>
              <a:rPr lang="uk-UA" dirty="0"/>
              <a:t>., </a:t>
            </a:r>
            <a:r>
              <a:rPr lang="uk-UA" dirty="0" err="1"/>
              <a:t>Николоси</a:t>
            </a:r>
            <a:r>
              <a:rPr lang="uk-UA" dirty="0"/>
              <a:t> Л.Е. </a:t>
            </a:r>
            <a:r>
              <a:rPr lang="uk-UA" dirty="0" err="1"/>
              <a:t>Предотвращение</a:t>
            </a:r>
            <a:r>
              <a:rPr lang="uk-UA" dirty="0"/>
              <a:t> </a:t>
            </a:r>
            <a:r>
              <a:rPr lang="uk-UA" dirty="0" err="1"/>
              <a:t>гомосексуальности</a:t>
            </a:r>
            <a:r>
              <a:rPr lang="uk-UA" dirty="0"/>
              <a:t>: </a:t>
            </a:r>
            <a:r>
              <a:rPr lang="uk-UA" dirty="0" err="1"/>
              <a:t>Руководство</a:t>
            </a:r>
            <a:r>
              <a:rPr lang="uk-UA" dirty="0"/>
              <a:t> для </a:t>
            </a:r>
            <a:r>
              <a:rPr lang="uk-UA" dirty="0" err="1" smtClean="0"/>
              <a:t>родителей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213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400" b="1" dirty="0"/>
              <a:t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772816"/>
            <a:ext cx="7467600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uk-UA" sz="2200" b="1" dirty="0"/>
              <a:t>Гендерна дисфорія</a:t>
            </a:r>
            <a:r>
              <a:rPr lang="uk-UA" sz="2200" dirty="0"/>
              <a:t> означає дискомфорт або </a:t>
            </a:r>
            <a:r>
              <a:rPr lang="uk-UA" sz="2200" dirty="0" err="1"/>
              <a:t>дистрес</a:t>
            </a:r>
            <a:r>
              <a:rPr lang="uk-UA" sz="2200" dirty="0"/>
              <a:t>, що обумовлені розбіжністю між статевою ідентичністю індивіда і статтю, встановленою йому при </a:t>
            </a:r>
            <a:r>
              <a:rPr lang="uk-UA" sz="2200" dirty="0" smtClean="0"/>
              <a:t>народженні. </a:t>
            </a:r>
            <a:r>
              <a:rPr lang="uk-UA" sz="2200" dirty="0"/>
              <a:t>Деякі пацієнти не відносять себе до бінарної гендерної </a:t>
            </a:r>
            <a:r>
              <a:rPr lang="uk-UA" sz="2200" dirty="0" smtClean="0"/>
              <a:t>системи. </a:t>
            </a:r>
            <a:r>
              <a:rPr lang="uk-UA" sz="2200" dirty="0" err="1"/>
              <a:t>Самоописи</a:t>
            </a:r>
            <a:r>
              <a:rPr lang="uk-UA" sz="2200" dirty="0"/>
              <a:t> пацієнтів включають у себе такі поняття, як: </a:t>
            </a:r>
            <a:r>
              <a:rPr lang="uk-UA" sz="2200" dirty="0" err="1"/>
              <a:t>пангендер</a:t>
            </a:r>
            <a:r>
              <a:rPr lang="uk-UA" sz="2200" dirty="0"/>
              <a:t>, </a:t>
            </a:r>
            <a:r>
              <a:rPr lang="uk-UA" sz="2200" dirty="0" err="1"/>
              <a:t>полігендер</a:t>
            </a:r>
            <a:r>
              <a:rPr lang="uk-UA" sz="2200" dirty="0"/>
              <a:t>, </a:t>
            </a:r>
            <a:r>
              <a:rPr lang="uk-UA" sz="2200" dirty="0" err="1"/>
              <a:t>агендер</a:t>
            </a:r>
            <a:r>
              <a:rPr lang="uk-UA" sz="2200" dirty="0"/>
              <a:t>, </a:t>
            </a:r>
            <a:r>
              <a:rPr lang="uk-UA" sz="2200" dirty="0" err="1"/>
              <a:t>гендерквір</a:t>
            </a:r>
            <a:r>
              <a:rPr lang="uk-UA" sz="2200" dirty="0"/>
              <a:t> та інші. Існує певна кількість пацієнтів,  які  заперечують поняття гендеру в цілому і бачать себе поза рамками будь-якого гендеру та вимагають медичних послуг з гендерної </a:t>
            </a:r>
            <a:r>
              <a:rPr lang="uk-UA" sz="2200" dirty="0" smtClean="0"/>
              <a:t>нейтралізації. </a:t>
            </a:r>
          </a:p>
          <a:p>
            <a:pPr marL="36576" indent="0">
              <a:buNone/>
            </a:pPr>
            <a:r>
              <a:rPr lang="uk-UA" sz="2200" b="1" dirty="0" smtClean="0"/>
              <a:t>Не </a:t>
            </a:r>
            <a:r>
              <a:rPr lang="uk-UA" sz="2200" b="1" dirty="0"/>
              <a:t>розкриваючи наукового підґрунтя, МОЗ заявляє, що </a:t>
            </a:r>
            <a:r>
              <a:rPr lang="uk-UA" sz="2200" b="1" dirty="0" err="1"/>
              <a:t>транссексуали</a:t>
            </a:r>
            <a:r>
              <a:rPr lang="uk-UA" sz="2200" b="1" dirty="0"/>
              <a:t>, </a:t>
            </a:r>
            <a:r>
              <a:rPr lang="uk-UA" sz="2200" b="1" dirty="0" err="1"/>
              <a:t>трансгендери</a:t>
            </a:r>
            <a:r>
              <a:rPr lang="uk-UA" sz="2200" b="1" dirty="0"/>
              <a:t> і </a:t>
            </a:r>
            <a:r>
              <a:rPr lang="uk-UA" sz="2200" b="1" dirty="0" err="1"/>
              <a:t>гендерно</a:t>
            </a:r>
            <a:r>
              <a:rPr lang="uk-UA" sz="2200" b="1" dirty="0"/>
              <a:t>-неконформні індивіди не є по суті своїй хворими.</a:t>
            </a:r>
            <a:r>
              <a:rPr lang="uk-UA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865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/>
              <a:t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060848"/>
            <a:ext cx="8147248" cy="4608512"/>
          </a:xfrm>
        </p:spPr>
        <p:txBody>
          <a:bodyPr>
            <a:normAutofit fontScale="77500" lnSpcReduction="20000"/>
          </a:bodyPr>
          <a:lstStyle/>
          <a:p>
            <a:pPr marL="36576" indent="0">
              <a:buNone/>
            </a:pPr>
            <a:r>
              <a:rPr lang="uk-UA" dirty="0" smtClean="0"/>
              <a:t>• </a:t>
            </a:r>
            <a:r>
              <a:rPr lang="uk-UA" dirty="0"/>
              <a:t>зміни гендерного самовираження і ролі (що може включати епізодичне або постійне життя в іншій гендерній ролі, що збігається з гендерною ідентичністю людини);  </a:t>
            </a:r>
          </a:p>
          <a:p>
            <a:pPr marL="36576" indent="0">
              <a:buNone/>
            </a:pPr>
            <a:r>
              <a:rPr lang="uk-UA" dirty="0"/>
              <a:t>• фемінізація або маскулінізація тіла шляхом гормональної терапії; </a:t>
            </a:r>
          </a:p>
          <a:p>
            <a:pPr marL="36576" indent="0">
              <a:buNone/>
            </a:pPr>
            <a:r>
              <a:rPr lang="uk-UA" dirty="0"/>
              <a:t>• зміна первинних та/або вторинних статевих ознак (наприклад, грудей, зовнішніх та/або внутрішніх </a:t>
            </a:r>
            <a:r>
              <a:rPr lang="uk-UA" dirty="0" err="1"/>
              <a:t>геніталій</a:t>
            </a:r>
            <a:r>
              <a:rPr lang="uk-UA" dirty="0"/>
              <a:t>) шляхом хірургічної корекції; </a:t>
            </a:r>
          </a:p>
          <a:p>
            <a:pPr marL="36576" indent="0">
              <a:buNone/>
            </a:pPr>
            <a:r>
              <a:rPr lang="uk-UA" dirty="0"/>
              <a:t>• дослідження гендерної ідентичності, ролі і самовираження; робота з негативним впливом гендерної дисфорії і стигми на психічне здоров'я; полегшення внутрішньої </a:t>
            </a:r>
            <a:r>
              <a:rPr lang="uk-UA" dirty="0" err="1"/>
              <a:t>трансфобії</a:t>
            </a:r>
            <a:r>
              <a:rPr lang="uk-UA" dirty="0"/>
              <a:t>; збільшення соціальної підтримки та взаємодопомоги; поліпшення образу тіла або розвитку </a:t>
            </a:r>
            <a:r>
              <a:rPr lang="uk-UA" dirty="0" err="1"/>
              <a:t>стресостійкості</a:t>
            </a:r>
            <a:r>
              <a:rPr lang="uk-UA" dirty="0"/>
              <a:t> шляхом психотерапії (індивідуальної, для пар, сімейної або групової).</a:t>
            </a:r>
          </a:p>
        </p:txBody>
      </p:sp>
    </p:spTree>
    <p:extLst>
      <p:ext uri="{BB962C8B-B14F-4D97-AF65-F5344CB8AC3E}">
        <p14:creationId xmlns:p14="http://schemas.microsoft.com/office/powerpoint/2010/main" val="669567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ічна">
  <a:themeElements>
    <a:clrScheme name="Технічна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ічна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ічн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3854</TotalTime>
  <Words>2191</Words>
  <Application>Microsoft Office PowerPoint</Application>
  <PresentationFormat>Экран (4:3)</PresentationFormat>
  <Paragraphs>84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Arial</vt:lpstr>
      <vt:lpstr>Franklin Gothic Book</vt:lpstr>
      <vt:lpstr>Wingdings 2</vt:lpstr>
      <vt:lpstr>Технічна</vt:lpstr>
      <vt:lpstr>Поширення гендерної дисфорії серед підлітків як результат впровадження гендерної ідеології у суспільстві  Олеся Горгота, PhD </vt:lpstr>
      <vt:lpstr>Гендер</vt:lpstr>
      <vt:lpstr>Гендер</vt:lpstr>
      <vt:lpstr>Гендер</vt:lpstr>
      <vt:lpstr>Гендер, гендерна дисфорія</vt:lpstr>
      <vt:lpstr>Дисфорія (з грець. “порушення, розлад”)</vt:lpstr>
      <vt:lpstr>Розлад гендерної ідентичності – РГІ</vt:lpstr>
      <vt:lpstr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vt:lpstr>
      <vt:lpstr>Уніфікований клінічний протокол первинної, вторинної (спеціалізованої) та третинної (високоспеціалізованої) медичної допомоги. Гендерна дисфорія. Наказ МОЗ України від 15.09.2016. №972</vt:lpstr>
      <vt:lpstr>Медичний протокол щодо гендерної дисфорії, затверджений МОЗ України у 2016 році</vt:lpstr>
      <vt:lpstr>Ми несемо відповідальність за виховання нашої молоді. За її психоемоційне, фізіологічне, психологічне та моральне здоров’я.</vt:lpstr>
      <vt:lpstr>Про психосексуальний розвиток дитини існує численний ряд наукових праць, найперше – у психоаналізі, також в екзистенційній психології.</vt:lpstr>
      <vt:lpstr>ЛГБТ-підлітків не існує!</vt:lpstr>
      <vt:lpstr>Підходи вирішення проблеми гендерної дисфорії у підлітка</vt:lpstr>
      <vt:lpstr>У вирішенні проблеми гендерної дисфорії у підлітка роль освіти – головна, після сімейного виховання.</vt:lpstr>
      <vt:lpstr>Причини гендерної дисфорії у підлітка (неприйняття власної біологічної статі):</vt:lpstr>
      <vt:lpstr>Вирішення проблеми гендерної дисфорії у підлітка</vt:lpstr>
      <vt:lpstr>Еванс Маркус: Транс-ідентифікованим дітям потрібна психотерапія, а не просто “підтвердження” та медикаментозне лікування</vt:lpstr>
      <vt:lpstr>Маркус Еванс</vt:lpstr>
      <vt:lpstr>Еванс Маркус: Транс-ідентифікованим дітям потрібна психотерапія, а не просто “підтвердження” та медикаментозне лікування</vt:lpstr>
      <vt:lpstr>Гендерна клініка Тавісток (Велика Британія)</vt:lpstr>
      <vt:lpstr>Еванс Маркус: Транс-ідентифікованим дітям потрібна психотерапія, а не просто “підтвердження” та медикаментозне лікування</vt:lpstr>
      <vt:lpstr>Маркус Еванс та його дружина Сьюзан Еванс – автори праць з психоаналітичного методу вирішення проблеми гендерної дисфорії</vt:lpstr>
      <vt:lpstr>Впливовий британський психоаналітик Роджер Ерлі Мані-Кірл</vt:lpstr>
      <vt:lpstr>Еванс Маркус: Транс-ідентифікованим дітям потрібна психотерапія, а не просто “підтвердження” та медикаментозне лікування</vt:lpstr>
      <vt:lpstr>Маркус Еванс</vt:lpstr>
      <vt:lpstr>Гендерна ідеологія: вплив політики в питанні гендерної дисфорії</vt:lpstr>
      <vt:lpstr>Джозеф Ніколозі</vt:lpstr>
      <vt:lpstr>Гендерна ідеологія: вплив політики в питанні гендерної дисфорії</vt:lpstr>
      <vt:lpstr>У 2019 році під політичним тиском трансгендерність була виключена з переліку психічних розладів</vt:lpstr>
      <vt:lpstr>Гендерна ідеологія: вплив політики в питанні гендерної дисфорії</vt:lpstr>
      <vt:lpstr>Маркус Еванс</vt:lpstr>
      <vt:lpstr>“Маніпулювання людством”: французькі медики, вчені засуджують трансгендерність</vt:lpstr>
      <vt:lpstr>“Маніпулювання людством”: французькі медики, вчені засуджують трансгендерність</vt:lpstr>
      <vt:lpstr>Найбільшу у світі гендерну клініку закриють через погані докази, ризик шкоди та збої під час операцій</vt:lpstr>
      <vt:lpstr>Дякую за увагу!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Поширення гендерної дисфорії серед підлітків як результат впровадження гендерної ідеології у суспільстві</dc:title>
  <dc:creator>User</dc:creator>
  <cp:lastModifiedBy>Олеся Горгота</cp:lastModifiedBy>
  <cp:revision>66</cp:revision>
  <dcterms:created xsi:type="dcterms:W3CDTF">2023-01-12T19:15:02Z</dcterms:created>
  <dcterms:modified xsi:type="dcterms:W3CDTF">2024-11-07T09:35:40Z</dcterms:modified>
</cp:coreProperties>
</file>