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Alice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ora" pitchFamily="2" charset="-52"/>
      <p:regular r:id="rId16"/>
      <p:bold r:id="rId17"/>
      <p:italic r:id="rId18"/>
      <p:boldItalic r:id="rId19"/>
    </p:embeddedFont>
    <p:embeddedFont>
      <p:font typeface="Lora Bold" pitchFamily="2" charset="-52"/>
      <p:bold r:id="rId20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0" d="100"/>
          <a:sy n="80" d="100"/>
        </p:scale>
        <p:origin x="67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508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3393" y="1235035"/>
            <a:ext cx="7730014" cy="2613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850"/>
              </a:lnSpc>
              <a:buNone/>
            </a:pPr>
            <a:r>
              <a:rPr lang="en-US" sz="5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Гендерна дисфорія: клінічний і соціальний аспект</a:t>
            </a:r>
            <a:endParaRPr lang="en-US" sz="5450" dirty="0"/>
          </a:p>
        </p:txBody>
      </p:sp>
      <p:sp>
        <p:nvSpPr>
          <p:cNvPr id="4" name="Text 1"/>
          <p:cNvSpPr/>
          <p:nvPr/>
        </p:nvSpPr>
        <p:spPr>
          <a:xfrm>
            <a:off x="6193393" y="4151114"/>
            <a:ext cx="7730014" cy="2262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У сучасному світі термін "гендер" все частіше замінює поняття "статі". На відміну від біологічно зумовленої статі, гендер відображає соціальну норму та має як бінарні, так і небінарні прояви. Гендерна дисфорія - це дистрес, який виникає через невідповідність між гендерною ідентичністю особи та її біологічною статтю. Цей термін активно використовується в клінічній практиці з 21 століття, </a:t>
            </a:r>
            <a:r>
              <a:rPr lang="en-US" sz="155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замінивши</a:t>
            </a:r>
            <a:r>
              <a:rPr lang="en-US" sz="15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sz="155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попередн</a:t>
            </a:r>
            <a:r>
              <a:rPr lang="uk-UA" sz="155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ій</a:t>
            </a:r>
            <a:r>
              <a:rPr lang="en-US" sz="15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sz="155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термін</a:t>
            </a:r>
            <a:r>
              <a:rPr lang="uk-UA" sz="15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- </a:t>
            </a:r>
            <a:r>
              <a:rPr lang="en-US" sz="15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"розлади статевої ідентичності".</a:t>
            </a:r>
            <a:endParaRPr lang="en-US" sz="1550" dirty="0"/>
          </a:p>
        </p:txBody>
      </p:sp>
      <p:sp>
        <p:nvSpPr>
          <p:cNvPr id="5" name="Shape 2"/>
          <p:cNvSpPr/>
          <p:nvPr/>
        </p:nvSpPr>
        <p:spPr>
          <a:xfrm>
            <a:off x="6193393" y="6656189"/>
            <a:ext cx="323136" cy="323136"/>
          </a:xfrm>
          <a:prstGeom prst="roundRect">
            <a:avLst>
              <a:gd name="adj" fmla="val 28294853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013" y="6663809"/>
            <a:ext cx="307896" cy="30789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617494" y="6641068"/>
            <a:ext cx="3183017" cy="353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950" b="1" dirty="0">
                <a:solidFill>
                  <a:srgbClr val="2C2821"/>
                </a:solidFill>
                <a:latin typeface="Lora Bold" pitchFamily="34" charset="0"/>
                <a:ea typeface="Lora Bold" pitchFamily="34" charset="-122"/>
                <a:cs typeface="Lora Bold" pitchFamily="34" charset="-120"/>
              </a:rPr>
              <a:t>by Людмила Гридковець</a:t>
            </a:r>
            <a:r>
              <a:rPr lang="uk-UA" sz="1950" b="1" dirty="0">
                <a:solidFill>
                  <a:srgbClr val="2C2821"/>
                </a:solidFill>
                <a:latin typeface="Lora Bold" pitchFamily="34" charset="0"/>
                <a:ea typeface="Lora Bold" pitchFamily="34" charset="-122"/>
                <a:cs typeface="Lora Bold" pitchFamily="34" charset="-120"/>
              </a:rPr>
              <a:t>, </a:t>
            </a:r>
            <a:r>
              <a:rPr lang="en-US" sz="1950" b="1" dirty="0">
                <a:solidFill>
                  <a:srgbClr val="2C2821"/>
                </a:solidFill>
                <a:latin typeface="Lora Bold" pitchFamily="34" charset="0"/>
                <a:ea typeface="Lora Bold" pitchFamily="34" charset="-122"/>
                <a:cs typeface="Lora Bold" pitchFamily="34" charset="-120"/>
              </a:rPr>
              <a:t>PhD</a:t>
            </a:r>
            <a:endParaRPr lang="en-US" sz="19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97191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2095" y="2533055"/>
            <a:ext cx="7841456" cy="4929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850"/>
              </a:lnSpc>
              <a:buNone/>
            </a:pPr>
            <a:r>
              <a:rPr lang="en-US" sz="31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Еволюція поняття гендерної ідентичності</a:t>
            </a:r>
            <a:endParaRPr lang="en-US" sz="3100" dirty="0"/>
          </a:p>
        </p:txBody>
      </p:sp>
      <p:sp>
        <p:nvSpPr>
          <p:cNvPr id="4" name="Text 1"/>
          <p:cNvSpPr/>
          <p:nvPr/>
        </p:nvSpPr>
        <p:spPr>
          <a:xfrm>
            <a:off x="572095" y="3262551"/>
            <a:ext cx="13486209" cy="8522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4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Статева ідентичність відображає зарахування особою себе до певної біологічної статі, тоді як гендерна </a:t>
            </a:r>
            <a:r>
              <a:rPr lang="en-US" sz="14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ідентичність</a:t>
            </a:r>
            <a:r>
              <a:rPr lang="en-US" sz="14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sz="14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презентує</a:t>
            </a:r>
            <a:r>
              <a:rPr lang="uk-UA" sz="14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образ</a:t>
            </a:r>
            <a:r>
              <a:rPr lang="en-US" sz="14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sz="14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психологічн</a:t>
            </a:r>
            <a:r>
              <a:rPr lang="uk-UA" sz="14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ої</a:t>
            </a:r>
            <a:r>
              <a:rPr lang="en-US" sz="14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/</a:t>
            </a:r>
            <a:r>
              <a:rPr lang="en-US" sz="14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соціальн</a:t>
            </a:r>
            <a:r>
              <a:rPr lang="uk-UA" sz="14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ої</a:t>
            </a:r>
            <a:r>
              <a:rPr lang="uk-UA" sz="14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sz="14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sz="14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стат</a:t>
            </a:r>
            <a:r>
              <a:rPr lang="uk-UA" sz="14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і</a:t>
            </a:r>
            <a:r>
              <a:rPr lang="en-US" sz="14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. Останнім часом спостерігається тенденція до витіснення поняття статевої ідентичності на користь гендерної, що фактично означає заміну біологічної основи людини психологічною.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572095" y="4155876"/>
            <a:ext cx="13486209" cy="504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2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У </a:t>
            </a:r>
            <a:r>
              <a:rPr lang="en-US" sz="14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ранніх класифікаціях розлади статевої ідентичності оцінювалися з позиції норма/патологія. Зараз відбулося розмивання критерію норми, і оцінювання базується на психологічному дискомфорті </a:t>
            </a:r>
            <a:r>
              <a:rPr lang="en-US" sz="14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людини</a:t>
            </a:r>
            <a:r>
              <a:rPr lang="en-US" sz="14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.</a:t>
            </a:r>
            <a:endParaRPr lang="uk-UA" sz="1400" dirty="0">
              <a:solidFill>
                <a:srgbClr val="2C2821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marL="0" indent="0">
              <a:lnSpc>
                <a:spcPts val="1950"/>
              </a:lnSpc>
              <a:buNone/>
            </a:pPr>
            <a:endParaRPr lang="en-US" sz="1200" dirty="0"/>
          </a:p>
        </p:txBody>
      </p:sp>
      <p:sp>
        <p:nvSpPr>
          <p:cNvPr id="6" name="Shape 3"/>
          <p:cNvSpPr/>
          <p:nvPr/>
        </p:nvSpPr>
        <p:spPr>
          <a:xfrm>
            <a:off x="797243" y="4627007"/>
            <a:ext cx="22860" cy="3041333"/>
          </a:xfrm>
          <a:prstGeom prst="roundRect">
            <a:avLst>
              <a:gd name="adj" fmla="val 103514"/>
            </a:avLst>
          </a:prstGeom>
          <a:solidFill>
            <a:srgbClr val="D6D3CC"/>
          </a:solidFill>
          <a:ln/>
        </p:spPr>
      </p:sp>
      <p:sp>
        <p:nvSpPr>
          <p:cNvPr id="7" name="Shape 4"/>
          <p:cNvSpPr/>
          <p:nvPr/>
        </p:nvSpPr>
        <p:spPr>
          <a:xfrm>
            <a:off x="963275" y="4970383"/>
            <a:ext cx="552093" cy="22860"/>
          </a:xfrm>
          <a:prstGeom prst="roundRect">
            <a:avLst>
              <a:gd name="adj" fmla="val 103514"/>
            </a:avLst>
          </a:prstGeom>
          <a:solidFill>
            <a:srgbClr val="D6D3CC"/>
          </a:solidFill>
          <a:ln/>
        </p:spPr>
      </p:sp>
      <p:sp>
        <p:nvSpPr>
          <p:cNvPr id="8" name="Shape 5"/>
          <p:cNvSpPr/>
          <p:nvPr/>
        </p:nvSpPr>
        <p:spPr>
          <a:xfrm>
            <a:off x="631210" y="4804410"/>
            <a:ext cx="354925" cy="354925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</p:sp>
      <p:sp>
        <p:nvSpPr>
          <p:cNvPr id="9" name="Text 6"/>
          <p:cNvSpPr/>
          <p:nvPr/>
        </p:nvSpPr>
        <p:spPr>
          <a:xfrm>
            <a:off x="758011" y="4863584"/>
            <a:ext cx="101322" cy="2365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8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1</a:t>
            </a:r>
            <a:endParaRPr lang="en-US" sz="1850" dirty="0"/>
          </a:p>
        </p:txBody>
      </p:sp>
      <p:sp>
        <p:nvSpPr>
          <p:cNvPr id="10" name="Text 7"/>
          <p:cNvSpPr/>
          <p:nvPr/>
        </p:nvSpPr>
        <p:spPr>
          <a:xfrm>
            <a:off x="1676281" y="4784646"/>
            <a:ext cx="1971913" cy="2464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Минуле</a:t>
            </a:r>
            <a:endParaRPr lang="en-US" sz="1550" dirty="0"/>
          </a:p>
        </p:txBody>
      </p:sp>
      <p:sp>
        <p:nvSpPr>
          <p:cNvPr id="11" name="Text 8"/>
          <p:cNvSpPr/>
          <p:nvPr/>
        </p:nvSpPr>
        <p:spPr>
          <a:xfrm>
            <a:off x="1676281" y="5125641"/>
            <a:ext cx="12382024" cy="2524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Оцінка з позиції норма/патологія</a:t>
            </a:r>
            <a:endParaRPr lang="en-US" sz="1200" dirty="0"/>
          </a:p>
        </p:txBody>
      </p:sp>
      <p:sp>
        <p:nvSpPr>
          <p:cNvPr id="12" name="Shape 9"/>
          <p:cNvSpPr/>
          <p:nvPr/>
        </p:nvSpPr>
        <p:spPr>
          <a:xfrm>
            <a:off x="963275" y="6036707"/>
            <a:ext cx="552093" cy="22860"/>
          </a:xfrm>
          <a:prstGeom prst="roundRect">
            <a:avLst>
              <a:gd name="adj" fmla="val 103514"/>
            </a:avLst>
          </a:prstGeom>
          <a:solidFill>
            <a:srgbClr val="D6D3CC"/>
          </a:solidFill>
          <a:ln/>
        </p:spPr>
      </p:sp>
      <p:sp>
        <p:nvSpPr>
          <p:cNvPr id="13" name="Shape 10"/>
          <p:cNvSpPr/>
          <p:nvPr/>
        </p:nvSpPr>
        <p:spPr>
          <a:xfrm>
            <a:off x="631210" y="5870734"/>
            <a:ext cx="354925" cy="354925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</p:sp>
      <p:sp>
        <p:nvSpPr>
          <p:cNvPr id="14" name="Text 11"/>
          <p:cNvSpPr/>
          <p:nvPr/>
        </p:nvSpPr>
        <p:spPr>
          <a:xfrm>
            <a:off x="750510" y="5929908"/>
            <a:ext cx="116205" cy="2365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8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2</a:t>
            </a:r>
            <a:endParaRPr lang="en-US" sz="1850" dirty="0"/>
          </a:p>
        </p:txBody>
      </p:sp>
      <p:sp>
        <p:nvSpPr>
          <p:cNvPr id="15" name="Text 12"/>
          <p:cNvSpPr/>
          <p:nvPr/>
        </p:nvSpPr>
        <p:spPr>
          <a:xfrm>
            <a:off x="1676281" y="5850969"/>
            <a:ext cx="1971913" cy="2464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Теперішнє</a:t>
            </a:r>
            <a:endParaRPr lang="en-US" sz="1550" dirty="0"/>
          </a:p>
        </p:txBody>
      </p:sp>
      <p:sp>
        <p:nvSpPr>
          <p:cNvPr id="16" name="Text 13"/>
          <p:cNvSpPr/>
          <p:nvPr/>
        </p:nvSpPr>
        <p:spPr>
          <a:xfrm>
            <a:off x="1676281" y="6191964"/>
            <a:ext cx="12382024" cy="2524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Оцінка на основі психологічного дискомфорту</a:t>
            </a:r>
            <a:endParaRPr lang="en-US" sz="1200" dirty="0"/>
          </a:p>
        </p:txBody>
      </p:sp>
      <p:sp>
        <p:nvSpPr>
          <p:cNvPr id="17" name="Shape 14"/>
          <p:cNvSpPr/>
          <p:nvPr/>
        </p:nvSpPr>
        <p:spPr>
          <a:xfrm>
            <a:off x="963275" y="7103031"/>
            <a:ext cx="552093" cy="22860"/>
          </a:xfrm>
          <a:prstGeom prst="roundRect">
            <a:avLst>
              <a:gd name="adj" fmla="val 103514"/>
            </a:avLst>
          </a:prstGeom>
          <a:solidFill>
            <a:srgbClr val="D6D3CC"/>
          </a:solidFill>
          <a:ln/>
        </p:spPr>
      </p:sp>
      <p:sp>
        <p:nvSpPr>
          <p:cNvPr id="18" name="Shape 15"/>
          <p:cNvSpPr/>
          <p:nvPr/>
        </p:nvSpPr>
        <p:spPr>
          <a:xfrm>
            <a:off x="631210" y="6937058"/>
            <a:ext cx="354925" cy="354925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</p:sp>
      <p:sp>
        <p:nvSpPr>
          <p:cNvPr id="19" name="Text 16"/>
          <p:cNvSpPr/>
          <p:nvPr/>
        </p:nvSpPr>
        <p:spPr>
          <a:xfrm>
            <a:off x="750987" y="6996232"/>
            <a:ext cx="115253" cy="2365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8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3</a:t>
            </a:r>
            <a:endParaRPr lang="en-US" sz="1850" dirty="0"/>
          </a:p>
        </p:txBody>
      </p:sp>
      <p:sp>
        <p:nvSpPr>
          <p:cNvPr id="20" name="Text 17"/>
          <p:cNvSpPr/>
          <p:nvPr/>
        </p:nvSpPr>
        <p:spPr>
          <a:xfrm>
            <a:off x="1676281" y="6917293"/>
            <a:ext cx="1971913" cy="2464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Майбутнє</a:t>
            </a:r>
            <a:endParaRPr lang="en-US" sz="1550" dirty="0"/>
          </a:p>
        </p:txBody>
      </p:sp>
      <p:sp>
        <p:nvSpPr>
          <p:cNvPr id="21" name="Text 18"/>
          <p:cNvSpPr/>
          <p:nvPr/>
        </p:nvSpPr>
        <p:spPr>
          <a:xfrm>
            <a:off x="1676281" y="7258288"/>
            <a:ext cx="12382024" cy="2524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Подальше розмивання </a:t>
            </a:r>
            <a:r>
              <a:rPr lang="en-US" sz="12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критеріїв</a:t>
            </a:r>
            <a:r>
              <a:rPr lang="en-US" sz="12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sz="12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оцінки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270992"/>
            <a:ext cx="8281273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Зміни в класифікації хвороб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2536269"/>
            <a:ext cx="12902327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У Міжнародній класифікації хвороб одинадцятого перегляду (МКХ-11) блок F64 "розлади статевої ідентичності" з МКХ-10 замінено на новий діагноз "гендерна дисфорія". Відбулася зміна у визначенні "розладів особистості та поведінки у зрілому віці" та перенесення розладів статевої ідентичності у категорію "станів, що належать до сексуального здоров'я".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4037" y="4394121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Це дає підстави вважати ці розлади різноманіттям сексуального здоров'я, а не патологією.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64037" y="5313640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МКХ-10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864037" y="5946219"/>
            <a:ext cx="389882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Розлади статевої ідентичності (F64)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5372695" y="5313640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МКХ-11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5372695" y="5946219"/>
            <a:ext cx="3898821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Гендерна дисфорія (HA60, HA61)</a:t>
            </a:r>
            <a:endParaRPr lang="en-US" sz="1900" dirty="0"/>
          </a:p>
        </p:txBody>
      </p:sp>
      <p:sp>
        <p:nvSpPr>
          <p:cNvPr id="9" name="Text 7"/>
          <p:cNvSpPr/>
          <p:nvPr/>
        </p:nvSpPr>
        <p:spPr>
          <a:xfrm>
            <a:off x="9881354" y="5313640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Зміна підходу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9881354" y="5946219"/>
            <a:ext cx="389882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Від патології </a:t>
            </a:r>
            <a:r>
              <a:rPr lang="en-US" sz="19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до</a:t>
            </a:r>
            <a:r>
              <a:rPr lang="en-US" sz="19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uk-UA" sz="19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«</a:t>
            </a:r>
            <a:r>
              <a:rPr lang="en-US" sz="19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різноманіття</a:t>
            </a:r>
            <a:r>
              <a:rPr lang="uk-UA" sz="19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»</a:t>
            </a:r>
            <a:r>
              <a:rPr lang="en-US" sz="19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сексуального здоров'я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36958" y="738426"/>
            <a:ext cx="6531531" cy="5807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50"/>
              </a:lnSpc>
              <a:buNone/>
            </a:pPr>
            <a:r>
              <a:rPr lang="en-US" sz="36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Клінічний протокол в Україні</a:t>
            </a:r>
            <a:endParaRPr lang="en-US" sz="3650" dirty="0"/>
          </a:p>
        </p:txBody>
      </p:sp>
      <p:sp>
        <p:nvSpPr>
          <p:cNvPr id="4" name="Text 1"/>
          <p:cNvSpPr/>
          <p:nvPr/>
        </p:nvSpPr>
        <p:spPr>
          <a:xfrm>
            <a:off x="6136958" y="1597938"/>
            <a:ext cx="7842885" cy="8918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В Україні в 2016 році запроваджено Уніфікований клінічний протокол </a:t>
            </a:r>
            <a:r>
              <a:rPr lang="en-US" sz="145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медичної</a:t>
            </a: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sz="145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допомоги</a:t>
            </a:r>
            <a:r>
              <a:rPr lang="uk-UA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, г</a:t>
            </a:r>
            <a:r>
              <a:rPr lang="en-US" sz="145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оловною</a:t>
            </a: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sz="145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метою</a:t>
            </a: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uk-UA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якого</a:t>
            </a: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є надання медичної допомоги та "зменшення дистресу у пацієнтів" з гендерною дисфорією.</a:t>
            </a:r>
            <a:endParaRPr lang="en-US" sz="1450" dirty="0"/>
          </a:p>
        </p:txBody>
      </p:sp>
      <p:sp>
        <p:nvSpPr>
          <p:cNvPr id="5" name="Text 2"/>
          <p:cNvSpPr/>
          <p:nvPr/>
        </p:nvSpPr>
        <p:spPr>
          <a:xfrm>
            <a:off x="6136958" y="2698909"/>
            <a:ext cx="7842885" cy="14864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Психотерапевтична допомога спрямовується на допомогу в усвідомленні гендерних проблем особи, пошук варіантів полегшення гендерної дисфорії, соціальну адаптацію в обраній </a:t>
            </a:r>
            <a:r>
              <a:rPr lang="en-US" sz="145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гендерній</a:t>
            </a: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sz="145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ролі</a:t>
            </a: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. Основною </a:t>
            </a:r>
            <a:r>
              <a:rPr lang="en-US" sz="145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метою</a:t>
            </a: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uk-UA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такої </a:t>
            </a:r>
            <a:r>
              <a:rPr lang="en-US" sz="145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психотерапії</a:t>
            </a: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виступає не допомога у відновленні природної ідентичності людини, а "полегшення процесу соціалізації пацієнта" в </a:t>
            </a:r>
            <a:r>
              <a:rPr lang="en-US" sz="145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новій</a:t>
            </a: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sz="145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ролі</a:t>
            </a:r>
            <a:r>
              <a:rPr lang="uk-UA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, що по-суті порушує права людини на її відновлення в системі </a:t>
            </a:r>
            <a:r>
              <a:rPr lang="uk-UA" sz="145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біо</a:t>
            </a:r>
            <a:r>
              <a:rPr lang="uk-UA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-</a:t>
            </a:r>
            <a:r>
              <a:rPr lang="uk-UA" sz="145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психо</a:t>
            </a:r>
            <a:r>
              <a:rPr lang="uk-UA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-</a:t>
            </a:r>
            <a:r>
              <a:rPr lang="uk-UA" sz="145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соціо</a:t>
            </a:r>
            <a:r>
              <a:rPr lang="uk-UA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-духовного буття.</a:t>
            </a:r>
            <a:endParaRPr lang="en-US" sz="1450" dirty="0"/>
          </a:p>
        </p:txBody>
      </p:sp>
      <p:sp>
        <p:nvSpPr>
          <p:cNvPr id="6" name="Shape 3"/>
          <p:cNvSpPr/>
          <p:nvPr/>
        </p:nvSpPr>
        <p:spPr>
          <a:xfrm>
            <a:off x="6136958" y="4603552"/>
            <a:ext cx="418148" cy="418147"/>
          </a:xfrm>
          <a:prstGeom prst="roundRect">
            <a:avLst>
              <a:gd name="adj" fmla="val 6668"/>
            </a:avLst>
          </a:prstGeom>
          <a:solidFill>
            <a:srgbClr val="F0EDE6"/>
          </a:solidFill>
          <a:ln/>
        </p:spPr>
      </p:sp>
      <p:sp>
        <p:nvSpPr>
          <p:cNvPr id="7" name="Text 4"/>
          <p:cNvSpPr/>
          <p:nvPr/>
        </p:nvSpPr>
        <p:spPr>
          <a:xfrm>
            <a:off x="6286381" y="4673203"/>
            <a:ext cx="119301" cy="278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1</a:t>
            </a:r>
            <a:endParaRPr lang="en-US" sz="2150" dirty="0"/>
          </a:p>
        </p:txBody>
      </p:sp>
      <p:sp>
        <p:nvSpPr>
          <p:cNvPr id="8" name="Text 5"/>
          <p:cNvSpPr/>
          <p:nvPr/>
        </p:nvSpPr>
        <p:spPr>
          <a:xfrm>
            <a:off x="6740962" y="4603552"/>
            <a:ext cx="2323505" cy="290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dirty="0" err="1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Мета</a:t>
            </a:r>
            <a:r>
              <a:rPr lang="en-US" sz="18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 </a:t>
            </a:r>
            <a:r>
              <a:rPr lang="en-US" sz="1800" dirty="0" err="1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протоколу</a:t>
            </a:r>
            <a:r>
              <a:rPr lang="uk-UA" sz="18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 цієї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6740962" y="5005507"/>
            <a:ext cx="7238881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Зменшення дистресу у пацієнтів з гендерною дисфорією</a:t>
            </a:r>
            <a:endParaRPr lang="en-US" sz="1450" dirty="0"/>
          </a:p>
        </p:txBody>
      </p:sp>
      <p:sp>
        <p:nvSpPr>
          <p:cNvPr id="10" name="Shape 7"/>
          <p:cNvSpPr/>
          <p:nvPr/>
        </p:nvSpPr>
        <p:spPr>
          <a:xfrm>
            <a:off x="6136958" y="5697736"/>
            <a:ext cx="418148" cy="418147"/>
          </a:xfrm>
          <a:prstGeom prst="roundRect">
            <a:avLst>
              <a:gd name="adj" fmla="val 6668"/>
            </a:avLst>
          </a:prstGeom>
          <a:solidFill>
            <a:srgbClr val="F0EDE6"/>
          </a:solidFill>
          <a:ln/>
        </p:spPr>
      </p:sp>
      <p:sp>
        <p:nvSpPr>
          <p:cNvPr id="11" name="Text 8"/>
          <p:cNvSpPr/>
          <p:nvPr/>
        </p:nvSpPr>
        <p:spPr>
          <a:xfrm>
            <a:off x="6277570" y="5767388"/>
            <a:ext cx="136922" cy="278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2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6740962" y="5697736"/>
            <a:ext cx="3247430" cy="290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uk-UA" sz="18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«</a:t>
            </a:r>
            <a:r>
              <a:rPr lang="en-US" sz="1800" dirty="0" err="1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Психотерапевтична</a:t>
            </a:r>
            <a:r>
              <a:rPr lang="en-US" sz="18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 </a:t>
            </a:r>
            <a:r>
              <a:rPr lang="en-US" sz="1800" dirty="0" err="1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допомога</a:t>
            </a:r>
            <a:r>
              <a:rPr lang="uk-UA" sz="18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»</a:t>
            </a:r>
            <a:endParaRPr lang="en-US" sz="1800" dirty="0"/>
          </a:p>
        </p:txBody>
      </p:sp>
      <p:sp>
        <p:nvSpPr>
          <p:cNvPr id="13" name="Text 10"/>
          <p:cNvSpPr/>
          <p:nvPr/>
        </p:nvSpPr>
        <p:spPr>
          <a:xfrm>
            <a:off x="6740962" y="6099691"/>
            <a:ext cx="7238881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Усвідомлення гендерних проблем та соціальна адаптація</a:t>
            </a:r>
            <a:endParaRPr lang="en-US" sz="1450" dirty="0"/>
          </a:p>
        </p:txBody>
      </p:sp>
      <p:sp>
        <p:nvSpPr>
          <p:cNvPr id="14" name="Shape 11"/>
          <p:cNvSpPr/>
          <p:nvPr/>
        </p:nvSpPr>
        <p:spPr>
          <a:xfrm>
            <a:off x="6136958" y="6791920"/>
            <a:ext cx="418148" cy="418147"/>
          </a:xfrm>
          <a:prstGeom prst="roundRect">
            <a:avLst>
              <a:gd name="adj" fmla="val 6668"/>
            </a:avLst>
          </a:prstGeom>
          <a:solidFill>
            <a:srgbClr val="F0EDE6"/>
          </a:solidFill>
          <a:ln/>
        </p:spPr>
      </p:sp>
      <p:sp>
        <p:nvSpPr>
          <p:cNvPr id="15" name="Text 12"/>
          <p:cNvSpPr/>
          <p:nvPr/>
        </p:nvSpPr>
        <p:spPr>
          <a:xfrm>
            <a:off x="6278047" y="6861572"/>
            <a:ext cx="135850" cy="278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3</a:t>
            </a:r>
            <a:endParaRPr lang="en-US" sz="2150" dirty="0"/>
          </a:p>
        </p:txBody>
      </p:sp>
      <p:sp>
        <p:nvSpPr>
          <p:cNvPr id="16" name="Text 13"/>
          <p:cNvSpPr/>
          <p:nvPr/>
        </p:nvSpPr>
        <p:spPr>
          <a:xfrm>
            <a:off x="6740962" y="6791920"/>
            <a:ext cx="2323505" cy="290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Фокус терапії</a:t>
            </a:r>
            <a:endParaRPr lang="en-US" sz="1800" dirty="0"/>
          </a:p>
        </p:txBody>
      </p:sp>
      <p:sp>
        <p:nvSpPr>
          <p:cNvPr id="17" name="Text 14"/>
          <p:cNvSpPr/>
          <p:nvPr/>
        </p:nvSpPr>
        <p:spPr>
          <a:xfrm>
            <a:off x="6740962" y="7193875"/>
            <a:ext cx="7238881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uk-UA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Пропонує с</a:t>
            </a:r>
            <a:r>
              <a:rPr lang="en-US" sz="145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оціалізація</a:t>
            </a: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в обраній гендерній ролі</a:t>
            </a:r>
            <a:endParaRPr lang="en-US" sz="14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5981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0678" y="2880836"/>
            <a:ext cx="8100655" cy="5899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600"/>
              </a:lnSpc>
              <a:buNone/>
            </a:pPr>
            <a:r>
              <a:rPr lang="en-US" sz="37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Науковий підхід та соціальні запити</a:t>
            </a:r>
            <a:endParaRPr lang="en-US" sz="3700" dirty="0"/>
          </a:p>
        </p:txBody>
      </p:sp>
      <p:sp>
        <p:nvSpPr>
          <p:cNvPr id="4" name="Text 1"/>
          <p:cNvSpPr/>
          <p:nvPr/>
        </p:nvSpPr>
        <p:spPr>
          <a:xfrm>
            <a:off x="660678" y="3753922"/>
            <a:ext cx="13309044" cy="12082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542925" algn="just">
              <a:lnSpc>
                <a:spcPts val="2350"/>
              </a:lnSpc>
              <a:buNone/>
            </a:pPr>
            <a:r>
              <a:rPr lang="en-US" sz="16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Підхід, запроваджений у клінічному протоколі, не є науково обґрунтованим, але відповідає політичним та соціальним запитам суспільства, яке тривалий час перебуває під впливом певного ЛГБТ-лобі. Вже понад сто років йде розхитування світової людської спільноти, запроваджуються гасла "свободи знедоленим", проте механізми впливу на суспільство залишаються незмінними з часів більшовизму і мають назву марксистська/неомарксистська ідеологія.</a:t>
            </a:r>
            <a:endParaRPr lang="en-US" sz="16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78" y="5174456"/>
            <a:ext cx="3327202" cy="75509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849392" y="6212681"/>
            <a:ext cx="2716054" cy="2949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chemeClr val="accent2">
                    <a:lumMod val="75000"/>
                  </a:schemeClr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Виокремлення категорії</a:t>
            </a:r>
            <a:endParaRPr lang="en-US" sz="185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 3"/>
          <p:cNvSpPr/>
          <p:nvPr/>
        </p:nvSpPr>
        <p:spPr>
          <a:xfrm>
            <a:off x="849392" y="6620828"/>
            <a:ext cx="2949773" cy="302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Визначення "скривджених"</a:t>
            </a:r>
            <a:endParaRPr lang="en-US" sz="14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7879" y="5174456"/>
            <a:ext cx="3327321" cy="755094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176593" y="6212681"/>
            <a:ext cx="2359819" cy="2949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chemeClr val="accent2">
                    <a:lumMod val="75000"/>
                  </a:schemeClr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Боротьба за права</a:t>
            </a:r>
            <a:endParaRPr lang="en-US" sz="185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 5"/>
          <p:cNvSpPr/>
          <p:nvPr/>
        </p:nvSpPr>
        <p:spPr>
          <a:xfrm>
            <a:off x="4176593" y="6620828"/>
            <a:ext cx="2949893" cy="302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Надання відчуття свободи</a:t>
            </a:r>
            <a:endParaRPr lang="en-US" sz="14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5174456"/>
            <a:ext cx="3327202" cy="755094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503914" y="6212681"/>
            <a:ext cx="2949773" cy="5898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chemeClr val="accent2">
                    <a:lumMod val="75000"/>
                  </a:schemeClr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Протиставлення цінностей</a:t>
            </a:r>
            <a:endParaRPr lang="en-US" sz="185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 7"/>
          <p:cNvSpPr/>
          <p:nvPr/>
        </p:nvSpPr>
        <p:spPr>
          <a:xfrm>
            <a:off x="7503914" y="6915745"/>
            <a:ext cx="2949773" cy="604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Стирання критичного мислення</a:t>
            </a:r>
            <a:endParaRPr lang="en-US" sz="14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2402" y="5174456"/>
            <a:ext cx="3327321" cy="755094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0831116" y="6212681"/>
            <a:ext cx="2949893" cy="5898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chemeClr val="accent2">
                    <a:lumMod val="75000"/>
                  </a:schemeClr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Переслідування незгодних</a:t>
            </a:r>
            <a:endParaRPr lang="en-US" sz="185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 9"/>
          <p:cNvSpPr/>
          <p:nvPr/>
        </p:nvSpPr>
        <p:spPr>
          <a:xfrm>
            <a:off x="10831116" y="6915745"/>
            <a:ext cx="2949893" cy="604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Створення тоталітарного суспільства</a:t>
            </a:r>
            <a:endParaRPr lang="en-US" sz="14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043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6259" y="429101"/>
            <a:ext cx="8051483" cy="975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800"/>
              </a:lnSpc>
              <a:buNone/>
            </a:pPr>
            <a:r>
              <a:rPr lang="en-US" sz="30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Соціальна презентативність гендерної дисфорії</a:t>
            </a:r>
            <a:endParaRPr lang="en-US" sz="3050" dirty="0"/>
          </a:p>
        </p:txBody>
      </p:sp>
      <p:sp>
        <p:nvSpPr>
          <p:cNvPr id="4" name="Text 1"/>
          <p:cNvSpPr/>
          <p:nvPr/>
        </p:nvSpPr>
        <p:spPr>
          <a:xfrm>
            <a:off x="546259" y="1638538"/>
            <a:ext cx="8051483" cy="9986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4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Проблеми розладу ідентифікації статі, розладів сексуальної чи гендерної ідентичності вийшли за межі клінічної практики і набули статусу соціальної презентативності. Ключовим поняттям стала не "норма", а "дистрес". Оцінка необхідності надання допомоги обумовлена не відхиленням від норми, а відхиленням від емоційного комфорту.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546259" y="2812733"/>
            <a:ext cx="8254841" cy="7490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4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Кожен, хто посилює дистрес, вказуючи на невідповідність природно-біологічній нормі, розглядається в сучасній суспільній парадигмі як агресор. Це призводить до переслідування психотерапевтів чи священиків, які опираються на поняття норми і біблійну парадигму світу.</a:t>
            </a:r>
            <a:endParaRPr lang="en-US" sz="1400" dirty="0"/>
          </a:p>
        </p:txBody>
      </p:sp>
      <p:sp>
        <p:nvSpPr>
          <p:cNvPr id="6" name="Shape 3"/>
          <p:cNvSpPr/>
          <p:nvPr/>
        </p:nvSpPr>
        <p:spPr>
          <a:xfrm>
            <a:off x="546259" y="3737253"/>
            <a:ext cx="8051483" cy="899041"/>
          </a:xfrm>
          <a:prstGeom prst="roundRect">
            <a:avLst>
              <a:gd name="adj" fmla="val 2604"/>
            </a:avLst>
          </a:prstGeom>
          <a:solidFill>
            <a:srgbClr val="F0EDE6"/>
          </a:solidFill>
          <a:ln/>
        </p:spPr>
      </p:sp>
      <p:sp>
        <p:nvSpPr>
          <p:cNvPr id="7" name="Text 4"/>
          <p:cNvSpPr/>
          <p:nvPr/>
        </p:nvSpPr>
        <p:spPr>
          <a:xfrm>
            <a:off x="702231" y="3893225"/>
            <a:ext cx="1950839" cy="2438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00"/>
              </a:lnSpc>
              <a:buNone/>
            </a:pPr>
            <a:r>
              <a:rPr lang="en-US" sz="15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Зміщення фокусу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702231" y="4230648"/>
            <a:ext cx="7739539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2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Від норми до дистресу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546259" y="4792266"/>
            <a:ext cx="8051483" cy="899041"/>
          </a:xfrm>
          <a:prstGeom prst="roundRect">
            <a:avLst>
              <a:gd name="adj" fmla="val 2604"/>
            </a:avLst>
          </a:prstGeom>
          <a:solidFill>
            <a:srgbClr val="F0EDE6"/>
          </a:solidFill>
          <a:ln/>
        </p:spPr>
      </p:sp>
      <p:sp>
        <p:nvSpPr>
          <p:cNvPr id="10" name="Text 7"/>
          <p:cNvSpPr/>
          <p:nvPr/>
        </p:nvSpPr>
        <p:spPr>
          <a:xfrm>
            <a:off x="702231" y="4948238"/>
            <a:ext cx="2615684" cy="2438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00"/>
              </a:lnSpc>
              <a:buNone/>
            </a:pPr>
            <a:r>
              <a:rPr lang="en-US" sz="15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Соціальна презентативність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702231" y="5285661"/>
            <a:ext cx="7739539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2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Вихід за межі клінічної практики</a:t>
            </a:r>
            <a:endParaRPr lang="en-US" sz="1200" dirty="0"/>
          </a:p>
        </p:txBody>
      </p:sp>
      <p:sp>
        <p:nvSpPr>
          <p:cNvPr id="12" name="Shape 9"/>
          <p:cNvSpPr/>
          <p:nvPr/>
        </p:nvSpPr>
        <p:spPr>
          <a:xfrm>
            <a:off x="546259" y="5847278"/>
            <a:ext cx="8051483" cy="899041"/>
          </a:xfrm>
          <a:prstGeom prst="roundRect">
            <a:avLst>
              <a:gd name="adj" fmla="val 2604"/>
            </a:avLst>
          </a:prstGeom>
          <a:solidFill>
            <a:srgbClr val="F0EDE6"/>
          </a:solidFill>
          <a:ln/>
        </p:spPr>
      </p:sp>
      <p:sp>
        <p:nvSpPr>
          <p:cNvPr id="13" name="Text 10"/>
          <p:cNvSpPr/>
          <p:nvPr/>
        </p:nvSpPr>
        <p:spPr>
          <a:xfrm>
            <a:off x="702231" y="6003250"/>
            <a:ext cx="2480429" cy="2438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00"/>
              </a:lnSpc>
              <a:buNone/>
            </a:pPr>
            <a:r>
              <a:rPr lang="en-US" sz="15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Переслідування незгодних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702231" y="6340673"/>
            <a:ext cx="7739539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2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Тиск на традиційні погляди</a:t>
            </a:r>
            <a:endParaRPr lang="en-US" sz="1200" dirty="0"/>
          </a:p>
        </p:txBody>
      </p:sp>
      <p:sp>
        <p:nvSpPr>
          <p:cNvPr id="15" name="Shape 12"/>
          <p:cNvSpPr/>
          <p:nvPr/>
        </p:nvSpPr>
        <p:spPr>
          <a:xfrm>
            <a:off x="546259" y="6902291"/>
            <a:ext cx="8051483" cy="899041"/>
          </a:xfrm>
          <a:prstGeom prst="roundRect">
            <a:avLst>
              <a:gd name="adj" fmla="val 2604"/>
            </a:avLst>
          </a:prstGeom>
          <a:solidFill>
            <a:srgbClr val="F0EDE6"/>
          </a:solidFill>
          <a:ln/>
        </p:spPr>
      </p:sp>
      <p:sp>
        <p:nvSpPr>
          <p:cNvPr id="16" name="Text 13"/>
          <p:cNvSpPr/>
          <p:nvPr/>
        </p:nvSpPr>
        <p:spPr>
          <a:xfrm>
            <a:off x="702231" y="7058263"/>
            <a:ext cx="3328749" cy="2438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00"/>
              </a:lnSpc>
              <a:buNone/>
            </a:pPr>
            <a:r>
              <a:rPr lang="en-US" sz="15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Послаблення критичного мислення</a:t>
            </a:r>
            <a:endParaRPr lang="en-US" sz="1500" dirty="0"/>
          </a:p>
        </p:txBody>
      </p:sp>
      <p:sp>
        <p:nvSpPr>
          <p:cNvPr id="17" name="Text 14"/>
          <p:cNvSpPr/>
          <p:nvPr/>
        </p:nvSpPr>
        <p:spPr>
          <a:xfrm>
            <a:off x="702231" y="7395686"/>
            <a:ext cx="7739539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2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Лояльність до маніпуляцій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10169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88407" y="2827496"/>
            <a:ext cx="4250412" cy="5253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100"/>
              </a:lnSpc>
              <a:buNone/>
            </a:pPr>
            <a:r>
              <a:rPr lang="en-US" sz="33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Вплив на суспільство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588406" y="3604974"/>
            <a:ext cx="14108669" cy="814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Суспільство стає все більш лояльним до маніпуляцій не тільки з поняттями "стать", "гендер", "сексуальність", </a:t>
            </a:r>
            <a:r>
              <a:rPr lang="uk-UA" sz="15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а й до більш широкого спектру питань, </a:t>
            </a:r>
            <a:r>
              <a:rPr lang="en-US" sz="15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що</a:t>
            </a:r>
            <a:r>
              <a:rPr lang="en-US" sz="15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призводить до послаблення критичного мислення у </a:t>
            </a:r>
            <a:r>
              <a:rPr lang="en-US" sz="15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населення</a:t>
            </a:r>
            <a:r>
              <a:rPr lang="uk-UA" sz="15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та </a:t>
            </a:r>
            <a:r>
              <a:rPr lang="en-US" sz="15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створює</a:t>
            </a:r>
            <a:r>
              <a:rPr lang="en-US" sz="15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підґрунтя для подальшого розмивання норм та цінностей, які раніше вважалися фундаментальними.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596027" y="4443532"/>
            <a:ext cx="14108668" cy="537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Такі зміни в суспільній свідомості можуть мати далекосяжні наслідки, впливаючи на освіту, законодавство, соціальні інститути та міжособистісні відносини. Важливо зберігати баланс між повагою до індивідуальності та збереженням традиційних цінностей, які забезпечують стабільність суспільства.</a:t>
            </a:r>
            <a:endParaRPr lang="en-US" sz="1500" dirty="0"/>
          </a:p>
        </p:txBody>
      </p:sp>
      <p:sp>
        <p:nvSpPr>
          <p:cNvPr id="6" name="Shape 3"/>
          <p:cNvSpPr/>
          <p:nvPr/>
        </p:nvSpPr>
        <p:spPr>
          <a:xfrm>
            <a:off x="588407" y="5058966"/>
            <a:ext cx="13453586" cy="2444710"/>
          </a:xfrm>
          <a:prstGeom prst="roundRect">
            <a:avLst>
              <a:gd name="adj" fmla="val 1032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96027" y="5066586"/>
            <a:ext cx="13438346" cy="485894"/>
          </a:xfrm>
          <a:prstGeom prst="rect">
            <a:avLst/>
          </a:prstGeom>
          <a:solidFill>
            <a:schemeClr val="accent4">
              <a:lumMod val="40000"/>
              <a:lumOff val="60000"/>
              <a:alpha val="4000"/>
            </a:schemeClr>
          </a:solidFill>
          <a:ln/>
        </p:spPr>
      </p:sp>
      <p:sp>
        <p:nvSpPr>
          <p:cNvPr id="8" name="Text 5"/>
          <p:cNvSpPr/>
          <p:nvPr/>
        </p:nvSpPr>
        <p:spPr>
          <a:xfrm>
            <a:off x="668893" y="5206008"/>
            <a:ext cx="6379131" cy="268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b="1" dirty="0">
                <a:solidFill>
                  <a:schemeClr val="accent2">
                    <a:lumMod val="75000"/>
                  </a:schemeClr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Сфера впливу</a:t>
            </a:r>
            <a:endParaRPr lang="en-US" sz="13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7487126" y="5175052"/>
            <a:ext cx="6379131" cy="268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b="1" dirty="0">
                <a:solidFill>
                  <a:schemeClr val="accent2">
                    <a:lumMod val="75000"/>
                  </a:schemeClr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Можливі наслідки</a:t>
            </a:r>
            <a:endParaRPr lang="en-US" sz="13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Shape 7"/>
          <p:cNvSpPr/>
          <p:nvPr/>
        </p:nvSpPr>
        <p:spPr>
          <a:xfrm>
            <a:off x="596027" y="5552480"/>
            <a:ext cx="13438346" cy="48589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764143" y="5660946"/>
            <a:ext cx="6379131" cy="268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Освіта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7487126" y="5660946"/>
            <a:ext cx="6379131" cy="268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Зміна навчальних програм</a:t>
            </a:r>
            <a:endParaRPr lang="en-US" sz="1300" dirty="0"/>
          </a:p>
        </p:txBody>
      </p:sp>
      <p:sp>
        <p:nvSpPr>
          <p:cNvPr id="13" name="Shape 10"/>
          <p:cNvSpPr/>
          <p:nvPr/>
        </p:nvSpPr>
        <p:spPr>
          <a:xfrm>
            <a:off x="596027" y="6038374"/>
            <a:ext cx="13438346" cy="48589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764143" y="6146840"/>
            <a:ext cx="6379131" cy="268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Законодавство</a:t>
            </a:r>
            <a:endParaRPr lang="en-US" sz="1300" dirty="0"/>
          </a:p>
        </p:txBody>
      </p:sp>
      <p:sp>
        <p:nvSpPr>
          <p:cNvPr id="15" name="Text 12"/>
          <p:cNvSpPr/>
          <p:nvPr/>
        </p:nvSpPr>
        <p:spPr>
          <a:xfrm>
            <a:off x="7487126" y="6146840"/>
            <a:ext cx="6379131" cy="268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Нові закони про гендерну ідентичність</a:t>
            </a:r>
            <a:endParaRPr lang="en-US" sz="1300" dirty="0"/>
          </a:p>
        </p:txBody>
      </p:sp>
      <p:sp>
        <p:nvSpPr>
          <p:cNvPr id="16" name="Shape 13"/>
          <p:cNvSpPr/>
          <p:nvPr/>
        </p:nvSpPr>
        <p:spPr>
          <a:xfrm>
            <a:off x="596027" y="6524268"/>
            <a:ext cx="13438346" cy="48589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7" name="Text 14"/>
          <p:cNvSpPr/>
          <p:nvPr/>
        </p:nvSpPr>
        <p:spPr>
          <a:xfrm>
            <a:off x="764143" y="6632734"/>
            <a:ext cx="6379131" cy="268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Соціальні інститути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7487126" y="6632734"/>
            <a:ext cx="6379131" cy="268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Трансформація традиційних структур</a:t>
            </a:r>
            <a:endParaRPr lang="en-US" sz="1300" dirty="0"/>
          </a:p>
        </p:txBody>
      </p:sp>
      <p:sp>
        <p:nvSpPr>
          <p:cNvPr id="19" name="Shape 16"/>
          <p:cNvSpPr/>
          <p:nvPr/>
        </p:nvSpPr>
        <p:spPr>
          <a:xfrm>
            <a:off x="596027" y="7010162"/>
            <a:ext cx="13438346" cy="48589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0" name="Text 17"/>
          <p:cNvSpPr/>
          <p:nvPr/>
        </p:nvSpPr>
        <p:spPr>
          <a:xfrm>
            <a:off x="764143" y="7118628"/>
            <a:ext cx="6379131" cy="268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Міжособистісні відносини</a:t>
            </a:r>
            <a:endParaRPr lang="en-US" sz="1300" dirty="0"/>
          </a:p>
        </p:txBody>
      </p:sp>
      <p:sp>
        <p:nvSpPr>
          <p:cNvPr id="21" name="Text 18"/>
          <p:cNvSpPr/>
          <p:nvPr/>
        </p:nvSpPr>
        <p:spPr>
          <a:xfrm>
            <a:off x="7487126" y="7118628"/>
            <a:ext cx="6379131" cy="268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Нові</a:t>
            </a:r>
            <a:r>
              <a:rPr lang="en-US" sz="13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sz="13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форми</a:t>
            </a:r>
            <a:r>
              <a:rPr lang="uk-UA" sz="13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деструкцій та посилення демографічної </a:t>
            </a:r>
            <a:r>
              <a:rPr lang="uk-UA" sz="13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крузи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7446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4845" y="2896791"/>
            <a:ext cx="5747266" cy="5936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650"/>
              </a:lnSpc>
              <a:buNone/>
            </a:pPr>
            <a:r>
              <a:rPr lang="en-US" sz="37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Висновки та перспективи</a:t>
            </a:r>
            <a:endParaRPr lang="en-US" sz="3700" dirty="0"/>
          </a:p>
        </p:txBody>
      </p:sp>
      <p:sp>
        <p:nvSpPr>
          <p:cNvPr id="4" name="Text 1"/>
          <p:cNvSpPr/>
          <p:nvPr/>
        </p:nvSpPr>
        <p:spPr>
          <a:xfrm>
            <a:off x="664845" y="3775353"/>
            <a:ext cx="13300710" cy="911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Гендерна дисфорія та пов'язані з нею питання стали не лише медичною проблемою, але й </a:t>
            </a:r>
            <a:r>
              <a:rPr lang="en-US" sz="145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соціальн</a:t>
            </a:r>
            <a:r>
              <a:rPr lang="uk-UA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о-політичним</a:t>
            </a: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феноменом, що впливає на різні аспекти життя суспільства. Зміна підходів до оцінки норми та патології, перехід від біологічних </a:t>
            </a:r>
            <a:r>
              <a:rPr lang="en-US" sz="145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до</a:t>
            </a: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sz="145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психоло</a:t>
            </a:r>
            <a:r>
              <a:rPr lang="uk-UA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-соціальних</a:t>
            </a: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критеріїв ідентичності створюють нові </a:t>
            </a:r>
            <a:r>
              <a:rPr lang="en-US" sz="145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виклики</a:t>
            </a: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uk-UA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не тільки </a:t>
            </a:r>
            <a:r>
              <a:rPr lang="en-US" sz="145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для</a:t>
            </a: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медицини, психології </a:t>
            </a:r>
            <a:r>
              <a:rPr lang="en-US" sz="145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та</a:t>
            </a: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sz="145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соціології</a:t>
            </a:r>
            <a:r>
              <a:rPr lang="uk-UA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, але й для існування людства як такого.</a:t>
            </a:r>
            <a:endParaRPr lang="en-US" sz="1450" dirty="0"/>
          </a:p>
        </p:txBody>
      </p:sp>
      <p:sp>
        <p:nvSpPr>
          <p:cNvPr id="5" name="Text 2"/>
          <p:cNvSpPr/>
          <p:nvPr/>
        </p:nvSpPr>
        <p:spPr>
          <a:xfrm>
            <a:off x="664845" y="4900493"/>
            <a:ext cx="13300710" cy="911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Важливо продовжувати наукові дослідження в цій галузі, зберігаючи об'єктивність та критичне мислення. Необхідно знайти баланс між повагою до індивідуальності та збереженням фундаментальних основ суспільства, щоб забезпечити гармонійний розвиток як окремих особистостей, так і суспільства в цілому.</a:t>
            </a:r>
            <a:endParaRPr lang="en-US" sz="14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845" y="6025634"/>
            <a:ext cx="474821" cy="4748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64845" y="6690360"/>
            <a:ext cx="2397681" cy="296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Наукові дослідження</a:t>
            </a:r>
            <a:endParaRPr lang="en-US" sz="1850" dirty="0"/>
          </a:p>
        </p:txBody>
      </p:sp>
      <p:sp>
        <p:nvSpPr>
          <p:cNvPr id="8" name="Text 4"/>
          <p:cNvSpPr/>
          <p:nvPr/>
        </p:nvSpPr>
        <p:spPr>
          <a:xfrm>
            <a:off x="664845" y="7101007"/>
            <a:ext cx="4243626" cy="3038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Продовження об'єктивних досліджень</a:t>
            </a:r>
            <a:endParaRPr lang="en-US" sz="14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387" y="6025634"/>
            <a:ext cx="474821" cy="47482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193387" y="6690360"/>
            <a:ext cx="2374463" cy="296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Баланс</a:t>
            </a:r>
            <a:endParaRPr lang="en-US" sz="1850" dirty="0"/>
          </a:p>
        </p:txBody>
      </p:sp>
      <p:sp>
        <p:nvSpPr>
          <p:cNvPr id="11" name="Text 6"/>
          <p:cNvSpPr/>
          <p:nvPr/>
        </p:nvSpPr>
        <p:spPr>
          <a:xfrm>
            <a:off x="5193387" y="7101007"/>
            <a:ext cx="4243626" cy="3038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Між індивідуальністю та традиціями</a:t>
            </a:r>
            <a:endParaRPr lang="en-US" sz="14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1929" y="6025634"/>
            <a:ext cx="474821" cy="47482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721929" y="6690360"/>
            <a:ext cx="2403396" cy="296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Розвиток суспільства</a:t>
            </a:r>
            <a:endParaRPr lang="en-US" sz="1850" dirty="0"/>
          </a:p>
        </p:txBody>
      </p:sp>
      <p:sp>
        <p:nvSpPr>
          <p:cNvPr id="14" name="Text 8"/>
          <p:cNvSpPr/>
          <p:nvPr/>
        </p:nvSpPr>
        <p:spPr>
          <a:xfrm>
            <a:off x="9721929" y="7101007"/>
            <a:ext cx="4243626" cy="607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Гармонійний розвиток особистості та спільноти</a:t>
            </a:r>
            <a:endParaRPr lang="en-US" sz="14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4235</TotalTime>
  <Words>870</Words>
  <Application>Microsoft Office PowerPoint</Application>
  <PresentationFormat>Довільний</PresentationFormat>
  <Paragraphs>87</Paragraphs>
  <Slides>8</Slides>
  <Notes>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4" baseType="lpstr">
      <vt:lpstr>Calibri</vt:lpstr>
      <vt:lpstr>Lora</vt:lpstr>
      <vt:lpstr>Lora Bold</vt:lpstr>
      <vt:lpstr>Arial</vt:lpstr>
      <vt:lpstr>Alice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Людмила Гридковець</cp:lastModifiedBy>
  <cp:revision>4</cp:revision>
  <dcterms:created xsi:type="dcterms:W3CDTF">2024-11-01T08:16:26Z</dcterms:created>
  <dcterms:modified xsi:type="dcterms:W3CDTF">2024-11-04T06:53:23Z</dcterms:modified>
</cp:coreProperties>
</file>