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embeddedFontLst>
    <p:embeddedFont>
      <p:font typeface="Averia Serif Libre" panose="020B060402020202020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931" y="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949892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9065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122e7c81f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122e7c81f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284654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122e7c81fe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122e7c81fe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9753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122e7c81fe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122e7c81fe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42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122e7c81fe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122e7c81fe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124461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122e7c81f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122e7c81f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40045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122e7c81fe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122e7c81fe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0633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12e8ba3a14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12e8ba3a14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30404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12e8ba3a14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12e8ba3a14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0343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645325" y="1290675"/>
            <a:ext cx="7667400" cy="27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uk" sz="4000" b="1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Приймати чи не приймати гендерну дисфорію дитини: поради батькам.</a:t>
            </a:r>
            <a:endParaRPr sz="4000" b="1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166125" y="0"/>
            <a:ext cx="8849400" cy="514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Блокатори статевого дозрівання - це не про час на “подумати”, а:</a:t>
            </a:r>
            <a:endParaRPr sz="3000" b="1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шкода процесу навчання та соціальній поведінці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руйнація здорової реакції на стрес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порушення просторової пам’яті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вплив на структуру мозку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позбавлення “вікон 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можливостей”, які надає мозок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-419100" algn="l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крихкість кісток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pic>
        <p:nvPicPr>
          <p:cNvPr id="60" name="Google Shape;60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95825" y="2937511"/>
            <a:ext cx="2619700" cy="206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134175" y="428100"/>
            <a:ext cx="9009900" cy="440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Зараз дівчата-підлітки знаходяться у найгіршому психічному стані, з найвищим рівнем тривоги, </a:t>
            </a:r>
            <a:r>
              <a:rPr lang="uk" sz="3000" dirty="0" smtClean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самоушкодження </a:t>
            </a: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та депресії, які ми будь-коли бачили.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Практично 100% дітей, які приймають блокатори статевого дозрівання, переходять на перехресні гормони.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 txBox="1"/>
          <p:nvPr/>
        </p:nvSpPr>
        <p:spPr>
          <a:xfrm>
            <a:off x="230025" y="300300"/>
            <a:ext cx="8753400" cy="21084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Довести покращення психічного стану пацієнтів внаслідок вживання медичних препаратів </a:t>
            </a:r>
            <a:r>
              <a:rPr lang="uk" sz="3000" dirty="0" smtClean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неможливо.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Загалом трансгендерні втручання не вивчені: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sp>
        <p:nvSpPr>
          <p:cNvPr id="71" name="Google Shape;71;p16"/>
          <p:cNvSpPr txBox="1"/>
          <p:nvPr/>
        </p:nvSpPr>
        <p:spPr>
          <a:xfrm>
            <a:off x="389750" y="2121300"/>
            <a:ext cx="3642000" cy="24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72" name="Google Shape;72;p16"/>
          <p:cNvSpPr txBox="1"/>
          <p:nvPr/>
        </p:nvSpPr>
        <p:spPr>
          <a:xfrm>
            <a:off x="542150" y="2273700"/>
            <a:ext cx="3642000" cy="24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73" name="Google Shape;73;p16"/>
          <p:cNvSpPr txBox="1"/>
          <p:nvPr/>
        </p:nvSpPr>
        <p:spPr>
          <a:xfrm>
            <a:off x="694550" y="2571750"/>
            <a:ext cx="3145500" cy="22971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Немає лонгітюдних досліджень.</a:t>
            </a:r>
            <a:endParaRPr sz="3000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5692725" y="2571750"/>
            <a:ext cx="3290700" cy="2427900"/>
          </a:xfrm>
          <a:prstGeom prst="rect">
            <a:avLst/>
          </a:prstGeom>
          <a:solidFill>
            <a:srgbClr val="C9DAF8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Результати досліджень приховують.</a:t>
            </a:r>
            <a:endParaRPr sz="3000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56700" y="335038"/>
            <a:ext cx="4159500" cy="4403276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7"/>
          <p:cNvSpPr txBox="1"/>
          <p:nvPr/>
        </p:nvSpPr>
        <p:spPr>
          <a:xfrm>
            <a:off x="-249200" y="0"/>
            <a:ext cx="5105900" cy="493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91440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Перев'язування грудей: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914400" lvl="0" indent="-4191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Дихання стає поверхневим і частим. 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9144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Нерідко відбувається деформація ребер. 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9144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veria Serif Libre"/>
              <a:buChar char="●"/>
            </a:pPr>
            <a:r>
              <a:rPr lang="uk" sz="3000" dirty="0">
                <a:solidFill>
                  <a:schemeClr val="accent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Можуть бути переломи ребер.</a:t>
            </a:r>
            <a:endParaRPr sz="3000" dirty="0">
              <a:solidFill>
                <a:schemeClr val="accent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1800" dirty="0">
                <a:solidFill>
                  <a:schemeClr val="dk2"/>
                </a:solidFill>
              </a:rPr>
              <a:t>:</a:t>
            </a:r>
            <a:endParaRPr sz="1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/>
        </p:nvSpPr>
        <p:spPr>
          <a:xfrm>
            <a:off x="230025" y="44725"/>
            <a:ext cx="8721600" cy="124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Діти з гендерною дисфорією </a:t>
            </a:r>
            <a:endParaRPr sz="30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зазвичай:</a:t>
            </a:r>
            <a:endParaRPr sz="30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0" y="1290625"/>
            <a:ext cx="9143925" cy="345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мають складні стосунки в сім'ї</a:t>
            </a:r>
            <a:endParaRPr sz="30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погано соціалізовані</a:t>
            </a:r>
            <a:endParaRPr sz="30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пережили травму</a:t>
            </a:r>
            <a:endParaRPr sz="30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мають страх перед </a:t>
            </a:r>
            <a:endParaRPr sz="30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30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дорослішанням</a:t>
            </a:r>
            <a:endParaRPr sz="30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74500" y="2156424"/>
            <a:ext cx="3532076" cy="235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/>
        </p:nvSpPr>
        <p:spPr>
          <a:xfrm>
            <a:off x="325850" y="108625"/>
            <a:ext cx="8306400" cy="118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Поради батькам дітей</a:t>
            </a:r>
            <a:endParaRPr sz="30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з гендерною дисфорією:</a:t>
            </a:r>
            <a:endParaRPr sz="30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sp>
        <p:nvSpPr>
          <p:cNvPr id="93" name="Google Shape;93;p19"/>
          <p:cNvSpPr txBox="1"/>
          <p:nvPr/>
        </p:nvSpPr>
        <p:spPr>
          <a:xfrm>
            <a:off x="166125" y="1290625"/>
            <a:ext cx="8977800" cy="38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не критикуйте, не сваріть і не принижуйте </a:t>
            </a:r>
            <a:r>
              <a:rPr lang="uk" sz="2800" dirty="0" smtClean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дитин</a:t>
            </a:r>
            <a:r>
              <a:rPr lang="uk-UA" sz="2800" dirty="0" smtClean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у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не біжіть робити швидкий "камінг-аут"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відкорегуйте свої стосунки з дитиною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поставте за мету зрозуміти власну дитину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зверніть увагу на </a:t>
            </a:r>
            <a:r>
              <a:rPr lang="uk" sz="2800" dirty="0" smtClean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стосунки підлітка в </a:t>
            </a: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колективі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подумайте, чи об'єктивна самооцінка вашої дитини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800" dirty="0">
                <a:solidFill>
                  <a:schemeClr val="accent2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'● заблокуйте транс-спільноти, в яких перебуває підліток</a:t>
            </a:r>
            <a:endParaRPr sz="2800" dirty="0">
              <a:solidFill>
                <a:schemeClr val="accent2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8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/>
        </p:nvSpPr>
        <p:spPr>
          <a:xfrm>
            <a:off x="0" y="0"/>
            <a:ext cx="9144000" cy="110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Поради батькам дітей</a:t>
            </a:r>
            <a:endParaRPr sz="30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з гендерною дисфорією:</a:t>
            </a:r>
            <a:endParaRPr/>
          </a:p>
        </p:txBody>
      </p:sp>
      <p:sp>
        <p:nvSpPr>
          <p:cNvPr id="99" name="Google Shape;99;p20"/>
          <p:cNvSpPr txBox="1"/>
          <p:nvPr/>
        </p:nvSpPr>
        <p:spPr>
          <a:xfrm>
            <a:off x="230025" y="690880"/>
            <a:ext cx="8913900" cy="4049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9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900" dirty="0">
                <a:solidFill>
                  <a:srgbClr val="2D2C37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переконайтесь, що всі травмуючі події пропрацьовані</a:t>
            </a:r>
            <a:endParaRPr sz="29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900" dirty="0">
                <a:solidFill>
                  <a:srgbClr val="2D2C37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зверніться до фахівця, який буде зацікавлений у здоров'ї вашої дитини</a:t>
            </a:r>
            <a:endParaRPr sz="29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900" dirty="0">
                <a:solidFill>
                  <a:srgbClr val="2D2C37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приготуйтеся працювати над собою</a:t>
            </a:r>
            <a:endParaRPr sz="29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" sz="2900" dirty="0">
                <a:solidFill>
                  <a:srgbClr val="2D2C37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● будь-які рекомендації лікарів піддавайте сумніву і </a:t>
            </a:r>
            <a:r>
              <a:rPr lang="uk" sz="2900" dirty="0" smtClean="0">
                <a:solidFill>
                  <a:srgbClr val="2D2C37"/>
                </a:solidFill>
                <a:highlight>
                  <a:srgbClr val="FFFFFF"/>
                </a:highlight>
                <a:latin typeface="Averia Serif Libre"/>
                <a:ea typeface="Averia Serif Libre"/>
                <a:cs typeface="Averia Serif Libre"/>
                <a:sym typeface="Averia Serif Libre"/>
              </a:rPr>
              <a:t>перевіряйте.</a:t>
            </a:r>
            <a:endParaRPr sz="2900" dirty="0">
              <a:solidFill>
                <a:srgbClr val="2D2C37"/>
              </a:solidFill>
              <a:highlight>
                <a:srgbClr val="FFFFFF"/>
              </a:highlight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/>
        </p:nvSpPr>
        <p:spPr>
          <a:xfrm>
            <a:off x="709225" y="811450"/>
            <a:ext cx="7667400" cy="277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42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Вірте</a:t>
            </a:r>
            <a:endParaRPr sz="42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4200" b="1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 і будьте достатньо сміливими, щоб говорити правду.</a:t>
            </a:r>
            <a:endParaRPr sz="4200" b="1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  <p:sp>
        <p:nvSpPr>
          <p:cNvPr id="105" name="Google Shape;105;p21"/>
          <p:cNvSpPr txBox="1"/>
          <p:nvPr/>
        </p:nvSpPr>
        <p:spPr>
          <a:xfrm>
            <a:off x="3552525" y="4485375"/>
            <a:ext cx="40575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" sz="3000">
                <a:solidFill>
                  <a:schemeClr val="dk2"/>
                </a:solidFill>
                <a:latin typeface="Averia Serif Libre"/>
                <a:ea typeface="Averia Serif Libre"/>
                <a:cs typeface="Averia Serif Libre"/>
                <a:sym typeface="Averia Serif Libre"/>
              </a:rPr>
              <a:t>Україна 2024</a:t>
            </a:r>
            <a:endParaRPr sz="3000">
              <a:solidFill>
                <a:schemeClr val="dk2"/>
              </a:solidFill>
              <a:latin typeface="Averia Serif Libre"/>
              <a:ea typeface="Averia Serif Libre"/>
              <a:cs typeface="Averia Serif Libre"/>
              <a:sym typeface="Averia Serif Libr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Экран (16:9)</PresentationFormat>
  <Paragraphs>48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Averia Serif Libre</vt:lpstr>
      <vt:lpstr>Arial</vt:lpstr>
      <vt:lpstr>Times New Roman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Маша</dc:creator>
  <cp:lastModifiedBy>Маша</cp:lastModifiedBy>
  <cp:revision>1</cp:revision>
  <dcterms:modified xsi:type="dcterms:W3CDTF">2024-11-07T17:50:32Z</dcterms:modified>
</cp:coreProperties>
</file>