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4"/>
  </p:notesMasterIdLst>
  <p:sldIdLst>
    <p:sldId id="256" r:id="rId2"/>
    <p:sldId id="267" r:id="rId3"/>
    <p:sldId id="277" r:id="rId4"/>
    <p:sldId id="257" r:id="rId5"/>
    <p:sldId id="268" r:id="rId6"/>
    <p:sldId id="258" r:id="rId7"/>
    <p:sldId id="259" r:id="rId8"/>
    <p:sldId id="272" r:id="rId9"/>
    <p:sldId id="273" r:id="rId10"/>
    <p:sldId id="274" r:id="rId11"/>
    <p:sldId id="261" r:id="rId12"/>
    <p:sldId id="275" r:id="rId13"/>
    <p:sldId id="269" r:id="rId14"/>
    <p:sldId id="270" r:id="rId15"/>
    <p:sldId id="271" r:id="rId16"/>
    <p:sldId id="263" r:id="rId17"/>
    <p:sldId id="265" r:id="rId18"/>
    <p:sldId id="264" r:id="rId19"/>
    <p:sldId id="266" r:id="rId20"/>
    <p:sldId id="276" r:id="rId21"/>
    <p:sldId id="260" r:id="rId22"/>
    <p:sldId id="278" r:id="rId23"/>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FFC0"/>
    <a:srgbClr val="F9FF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81"/>
  </p:normalViewPr>
  <p:slideViewPr>
    <p:cSldViewPr snapToGrid="0">
      <p:cViewPr varScale="1">
        <p:scale>
          <a:sx n="91" d="100"/>
          <a:sy n="91" d="100"/>
        </p:scale>
        <p:origin x="84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0C26A0-4E67-5B40-A1FC-0CBFA75A6F1B}" type="doc">
      <dgm:prSet loTypeId="urn:microsoft.com/office/officeart/2005/8/layout/process2" loCatId="" qsTypeId="urn:microsoft.com/office/officeart/2005/8/quickstyle/simple5" qsCatId="simple" csTypeId="urn:microsoft.com/office/officeart/2005/8/colors/accent2_1" csCatId="accent2" phldr="1"/>
      <dgm:spPr/>
    </dgm:pt>
    <dgm:pt modelId="{D4D0BAAD-8EF2-CC4E-A1D8-34A466B31506}">
      <dgm:prSet phldrT="[Текст]"/>
      <dgm:spPr>
        <a:gradFill rotWithShape="0">
          <a:gsLst>
            <a:gs pos="0">
              <a:schemeClr val="accent4"/>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gradFill>
      </dgm:spPr>
      <dgm:t>
        <a:bodyPr/>
        <a:lstStyle/>
        <a:p>
          <a:r>
            <a:rPr lang="ru-RU" dirty="0"/>
            <a:t>ТРАВМА  ВЛАСНОЇ  ЗЛОЧИННОСТІ</a:t>
          </a:r>
        </a:p>
      </dgm:t>
    </dgm:pt>
    <dgm:pt modelId="{191F0C64-7641-7441-88EA-36DEE27AACE2}" type="parTrans" cxnId="{6091A9E0-1971-3544-901F-27DA14EADAAB}">
      <dgm:prSet/>
      <dgm:spPr/>
      <dgm:t>
        <a:bodyPr/>
        <a:lstStyle/>
        <a:p>
          <a:endParaRPr lang="ru-RU"/>
        </a:p>
      </dgm:t>
    </dgm:pt>
    <dgm:pt modelId="{DC39D4FE-2244-6849-8D23-B635584C303D}" type="sibTrans" cxnId="{6091A9E0-1971-3544-901F-27DA14EADAAB}">
      <dgm:prSet/>
      <dgm:spPr/>
      <dgm:t>
        <a:bodyPr/>
        <a:lstStyle/>
        <a:p>
          <a:endParaRPr lang="ru-RU"/>
        </a:p>
      </dgm:t>
    </dgm:pt>
    <dgm:pt modelId="{28180412-7C25-7F45-A997-A0F6E5A7FE04}">
      <dgm:prSet phldrT="[Текст]"/>
      <dgm:spPr>
        <a:gradFill rotWithShape="0">
          <a:gsLst>
            <a:gs pos="0">
              <a:schemeClr val="accent4">
                <a:lumMod val="40000"/>
                <a:lumOff val="60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gradFill>
      </dgm:spPr>
      <dgm:t>
        <a:bodyPr/>
        <a:lstStyle/>
        <a:p>
          <a:r>
            <a:rPr lang="ru-RU" dirty="0"/>
            <a:t>ТРАВМА  ЛЮБОВІ</a:t>
          </a:r>
        </a:p>
      </dgm:t>
    </dgm:pt>
    <dgm:pt modelId="{38051703-6A08-4745-B4B4-6CFC31ACC31F}" type="parTrans" cxnId="{B3DE2289-1840-A54E-951E-750A66668554}">
      <dgm:prSet/>
      <dgm:spPr/>
      <dgm:t>
        <a:bodyPr/>
        <a:lstStyle/>
        <a:p>
          <a:endParaRPr lang="ru-RU"/>
        </a:p>
      </dgm:t>
    </dgm:pt>
    <dgm:pt modelId="{46D1A6AC-F6BE-674A-858E-DF54DF090D80}" type="sibTrans" cxnId="{B3DE2289-1840-A54E-951E-750A66668554}">
      <dgm:prSet/>
      <dgm:spPr/>
      <dgm:t>
        <a:bodyPr/>
        <a:lstStyle/>
        <a:p>
          <a:endParaRPr lang="ru-RU"/>
        </a:p>
      </dgm:t>
    </dgm:pt>
    <dgm:pt modelId="{AEE7F134-E867-954E-BE7E-9250F9DE0D96}">
      <dgm:prSet phldrT="[Текст]"/>
      <dgm:spPr>
        <a:gradFill rotWithShape="0">
          <a:gsLst>
            <a:gs pos="0">
              <a:schemeClr val="accent4">
                <a:lumMod val="20000"/>
                <a:lumOff val="80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gradFill>
      </dgm:spPr>
      <dgm:t>
        <a:bodyPr/>
        <a:lstStyle/>
        <a:p>
          <a:r>
            <a:rPr lang="ru-RU" dirty="0"/>
            <a:t>ТРАВМА  ІДЕНТИЧНОСТІ</a:t>
          </a:r>
        </a:p>
      </dgm:t>
    </dgm:pt>
    <dgm:pt modelId="{B546B217-122C-684A-916F-FDE1830BBB89}" type="parTrans" cxnId="{66355EBA-388B-5442-AD2B-BEEBF2668229}">
      <dgm:prSet/>
      <dgm:spPr/>
      <dgm:t>
        <a:bodyPr/>
        <a:lstStyle/>
        <a:p>
          <a:endParaRPr lang="ru-RU"/>
        </a:p>
      </dgm:t>
    </dgm:pt>
    <dgm:pt modelId="{5937DD65-A696-7B40-B7BC-2B8792E00E48}" type="sibTrans" cxnId="{66355EBA-388B-5442-AD2B-BEEBF2668229}">
      <dgm:prSet/>
      <dgm:spPr/>
      <dgm:t>
        <a:bodyPr/>
        <a:lstStyle/>
        <a:p>
          <a:endParaRPr lang="ru-RU"/>
        </a:p>
      </dgm:t>
    </dgm:pt>
    <dgm:pt modelId="{BDBFF80C-4088-0B4E-AFC7-6FE7E649C198}">
      <dgm:prSet phldrT="[Текст]"/>
      <dgm:spPr>
        <a:gradFill rotWithShape="0">
          <a:gsLst>
            <a:gs pos="0">
              <a:schemeClr val="accent4">
                <a:lumMod val="60000"/>
                <a:lumOff val="40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gradFill>
      </dgm:spPr>
      <dgm:t>
        <a:bodyPr/>
        <a:lstStyle/>
        <a:p>
          <a:r>
            <a:rPr lang="ru-RU" dirty="0"/>
            <a:t>ТРАВМА  СЕКСУАЛЬНОСТІ</a:t>
          </a:r>
        </a:p>
      </dgm:t>
    </dgm:pt>
    <dgm:pt modelId="{7642EF4D-C9C5-904A-9FE6-C4814B3C6E44}" type="parTrans" cxnId="{BAAB2682-7601-CD43-A000-D211C4146107}">
      <dgm:prSet/>
      <dgm:spPr/>
      <dgm:t>
        <a:bodyPr/>
        <a:lstStyle/>
        <a:p>
          <a:endParaRPr lang="ru-RU"/>
        </a:p>
      </dgm:t>
    </dgm:pt>
    <dgm:pt modelId="{648BDB69-1DD1-6249-BD90-5C486B19566D}" type="sibTrans" cxnId="{BAAB2682-7601-CD43-A000-D211C4146107}">
      <dgm:prSet/>
      <dgm:spPr/>
      <dgm:t>
        <a:bodyPr/>
        <a:lstStyle/>
        <a:p>
          <a:endParaRPr lang="ru-RU"/>
        </a:p>
      </dgm:t>
    </dgm:pt>
    <dgm:pt modelId="{BCDB7472-9883-1047-AAC0-BDD52957E728}" type="pres">
      <dgm:prSet presAssocID="{050C26A0-4E67-5B40-A1FC-0CBFA75A6F1B}" presName="linearFlow" presStyleCnt="0">
        <dgm:presLayoutVars>
          <dgm:resizeHandles val="exact"/>
        </dgm:presLayoutVars>
      </dgm:prSet>
      <dgm:spPr/>
    </dgm:pt>
    <dgm:pt modelId="{6EC9FABF-F736-8949-892A-14A966961EA1}" type="pres">
      <dgm:prSet presAssocID="{D4D0BAAD-8EF2-CC4E-A1D8-34A466B31506}" presName="node" presStyleLbl="node1" presStyleIdx="0" presStyleCnt="4" custScaleX="446187">
        <dgm:presLayoutVars>
          <dgm:bulletEnabled val="1"/>
        </dgm:presLayoutVars>
      </dgm:prSet>
      <dgm:spPr/>
    </dgm:pt>
    <dgm:pt modelId="{B36FFE6F-A363-FA43-AAC8-2460C04F2F34}" type="pres">
      <dgm:prSet presAssocID="{DC39D4FE-2244-6849-8D23-B635584C303D}" presName="sibTrans" presStyleLbl="sibTrans2D1" presStyleIdx="0" presStyleCnt="3" custAng="10800000"/>
      <dgm:spPr/>
    </dgm:pt>
    <dgm:pt modelId="{1777BFB6-B944-9448-82BE-F4DEFF388B75}" type="pres">
      <dgm:prSet presAssocID="{DC39D4FE-2244-6849-8D23-B635584C303D}" presName="connectorText" presStyleLbl="sibTrans2D1" presStyleIdx="0" presStyleCnt="3"/>
      <dgm:spPr/>
    </dgm:pt>
    <dgm:pt modelId="{843CE693-2913-0842-97CA-577EE4CA9650}" type="pres">
      <dgm:prSet presAssocID="{BDBFF80C-4088-0B4E-AFC7-6FE7E649C198}" presName="node" presStyleLbl="node1" presStyleIdx="1" presStyleCnt="4" custScaleX="446187">
        <dgm:presLayoutVars>
          <dgm:bulletEnabled val="1"/>
        </dgm:presLayoutVars>
      </dgm:prSet>
      <dgm:spPr/>
    </dgm:pt>
    <dgm:pt modelId="{79BC7714-35AC-224D-BF65-52AE34FECD84}" type="pres">
      <dgm:prSet presAssocID="{648BDB69-1DD1-6249-BD90-5C486B19566D}" presName="sibTrans" presStyleLbl="sibTrans2D1" presStyleIdx="1" presStyleCnt="3" custAng="10800000"/>
      <dgm:spPr/>
    </dgm:pt>
    <dgm:pt modelId="{EC938C18-BF32-7245-8915-345C8FBB277A}" type="pres">
      <dgm:prSet presAssocID="{648BDB69-1DD1-6249-BD90-5C486B19566D}" presName="connectorText" presStyleLbl="sibTrans2D1" presStyleIdx="1" presStyleCnt="3"/>
      <dgm:spPr/>
    </dgm:pt>
    <dgm:pt modelId="{229D875E-DDE1-9845-9263-2F0D1D1ECD6F}" type="pres">
      <dgm:prSet presAssocID="{28180412-7C25-7F45-A997-A0F6E5A7FE04}" presName="node" presStyleLbl="node1" presStyleIdx="2" presStyleCnt="4" custScaleX="446187">
        <dgm:presLayoutVars>
          <dgm:bulletEnabled val="1"/>
        </dgm:presLayoutVars>
      </dgm:prSet>
      <dgm:spPr/>
    </dgm:pt>
    <dgm:pt modelId="{38F7B67C-C52A-4543-AB3C-1DE2029A0941}" type="pres">
      <dgm:prSet presAssocID="{46D1A6AC-F6BE-674A-858E-DF54DF090D80}" presName="sibTrans" presStyleLbl="sibTrans2D1" presStyleIdx="2" presStyleCnt="3" custAng="10800000"/>
      <dgm:spPr/>
    </dgm:pt>
    <dgm:pt modelId="{C372600C-77FC-BD46-8AB5-28DAE63402EF}" type="pres">
      <dgm:prSet presAssocID="{46D1A6AC-F6BE-674A-858E-DF54DF090D80}" presName="connectorText" presStyleLbl="sibTrans2D1" presStyleIdx="2" presStyleCnt="3"/>
      <dgm:spPr/>
    </dgm:pt>
    <dgm:pt modelId="{AA9188D2-D5B5-324E-A085-CF5C2C387132}" type="pres">
      <dgm:prSet presAssocID="{AEE7F134-E867-954E-BE7E-9250F9DE0D96}" presName="node" presStyleLbl="node1" presStyleIdx="3" presStyleCnt="4" custScaleX="441869">
        <dgm:presLayoutVars>
          <dgm:bulletEnabled val="1"/>
        </dgm:presLayoutVars>
      </dgm:prSet>
      <dgm:spPr/>
    </dgm:pt>
  </dgm:ptLst>
  <dgm:cxnLst>
    <dgm:cxn modelId="{9B610D41-9518-4547-ACEF-1C057DCDD497}" type="presOf" srcId="{648BDB69-1DD1-6249-BD90-5C486B19566D}" destId="{EC938C18-BF32-7245-8915-345C8FBB277A}" srcOrd="1" destOrd="0" presId="urn:microsoft.com/office/officeart/2005/8/layout/process2"/>
    <dgm:cxn modelId="{AC3C3945-80AB-674D-B538-8384A632835F}" type="presOf" srcId="{46D1A6AC-F6BE-674A-858E-DF54DF090D80}" destId="{38F7B67C-C52A-4543-AB3C-1DE2029A0941}" srcOrd="0" destOrd="0" presId="urn:microsoft.com/office/officeart/2005/8/layout/process2"/>
    <dgm:cxn modelId="{8B4E0A47-9B5B-CA43-B852-044BC3EC0F4E}" type="presOf" srcId="{DC39D4FE-2244-6849-8D23-B635584C303D}" destId="{B36FFE6F-A363-FA43-AAC8-2460C04F2F34}" srcOrd="0" destOrd="0" presId="urn:microsoft.com/office/officeart/2005/8/layout/process2"/>
    <dgm:cxn modelId="{B166A56A-2450-BF48-9A5C-D06EC8155D21}" type="presOf" srcId="{050C26A0-4E67-5B40-A1FC-0CBFA75A6F1B}" destId="{BCDB7472-9883-1047-AAC0-BDD52957E728}" srcOrd="0" destOrd="0" presId="urn:microsoft.com/office/officeart/2005/8/layout/process2"/>
    <dgm:cxn modelId="{A1E8BF74-3EEF-FB4A-88BB-6309904CC928}" type="presOf" srcId="{AEE7F134-E867-954E-BE7E-9250F9DE0D96}" destId="{AA9188D2-D5B5-324E-A085-CF5C2C387132}" srcOrd="0" destOrd="0" presId="urn:microsoft.com/office/officeart/2005/8/layout/process2"/>
    <dgm:cxn modelId="{4EE1EF76-1A2A-314A-BC49-FDF29ADDD1E4}" type="presOf" srcId="{28180412-7C25-7F45-A997-A0F6E5A7FE04}" destId="{229D875E-DDE1-9845-9263-2F0D1D1ECD6F}" srcOrd="0" destOrd="0" presId="urn:microsoft.com/office/officeart/2005/8/layout/process2"/>
    <dgm:cxn modelId="{BAAB2682-7601-CD43-A000-D211C4146107}" srcId="{050C26A0-4E67-5B40-A1FC-0CBFA75A6F1B}" destId="{BDBFF80C-4088-0B4E-AFC7-6FE7E649C198}" srcOrd="1" destOrd="0" parTransId="{7642EF4D-C9C5-904A-9FE6-C4814B3C6E44}" sibTransId="{648BDB69-1DD1-6249-BD90-5C486B19566D}"/>
    <dgm:cxn modelId="{B3DE2289-1840-A54E-951E-750A66668554}" srcId="{050C26A0-4E67-5B40-A1FC-0CBFA75A6F1B}" destId="{28180412-7C25-7F45-A997-A0F6E5A7FE04}" srcOrd="2" destOrd="0" parTransId="{38051703-6A08-4745-B4B4-6CFC31ACC31F}" sibTransId="{46D1A6AC-F6BE-674A-858E-DF54DF090D80}"/>
    <dgm:cxn modelId="{7D8F479B-F733-0744-8BAE-42120857131F}" type="presOf" srcId="{46D1A6AC-F6BE-674A-858E-DF54DF090D80}" destId="{C372600C-77FC-BD46-8AB5-28DAE63402EF}" srcOrd="1" destOrd="0" presId="urn:microsoft.com/office/officeart/2005/8/layout/process2"/>
    <dgm:cxn modelId="{4868559D-9308-5948-8554-B7F276E62FC1}" type="presOf" srcId="{648BDB69-1DD1-6249-BD90-5C486B19566D}" destId="{79BC7714-35AC-224D-BF65-52AE34FECD84}" srcOrd="0" destOrd="0" presId="urn:microsoft.com/office/officeart/2005/8/layout/process2"/>
    <dgm:cxn modelId="{D07C9EAA-EA70-DA4C-AF6C-3826096162C0}" type="presOf" srcId="{D4D0BAAD-8EF2-CC4E-A1D8-34A466B31506}" destId="{6EC9FABF-F736-8949-892A-14A966961EA1}" srcOrd="0" destOrd="0" presId="urn:microsoft.com/office/officeart/2005/8/layout/process2"/>
    <dgm:cxn modelId="{66355EBA-388B-5442-AD2B-BEEBF2668229}" srcId="{050C26A0-4E67-5B40-A1FC-0CBFA75A6F1B}" destId="{AEE7F134-E867-954E-BE7E-9250F9DE0D96}" srcOrd="3" destOrd="0" parTransId="{B546B217-122C-684A-916F-FDE1830BBB89}" sibTransId="{5937DD65-A696-7B40-B7BC-2B8792E00E48}"/>
    <dgm:cxn modelId="{95113FCA-81C1-BA45-818F-183212A17EA7}" type="presOf" srcId="{BDBFF80C-4088-0B4E-AFC7-6FE7E649C198}" destId="{843CE693-2913-0842-97CA-577EE4CA9650}" srcOrd="0" destOrd="0" presId="urn:microsoft.com/office/officeart/2005/8/layout/process2"/>
    <dgm:cxn modelId="{75C75ADA-93B5-6D4D-BEBE-D7DE629602ED}" type="presOf" srcId="{DC39D4FE-2244-6849-8D23-B635584C303D}" destId="{1777BFB6-B944-9448-82BE-F4DEFF388B75}" srcOrd="1" destOrd="0" presId="urn:microsoft.com/office/officeart/2005/8/layout/process2"/>
    <dgm:cxn modelId="{6091A9E0-1971-3544-901F-27DA14EADAAB}" srcId="{050C26A0-4E67-5B40-A1FC-0CBFA75A6F1B}" destId="{D4D0BAAD-8EF2-CC4E-A1D8-34A466B31506}" srcOrd="0" destOrd="0" parTransId="{191F0C64-7641-7441-88EA-36DEE27AACE2}" sibTransId="{DC39D4FE-2244-6849-8D23-B635584C303D}"/>
    <dgm:cxn modelId="{E2ADBEA0-DB8E-5E4B-AA89-CCD8335C14A6}" type="presParOf" srcId="{BCDB7472-9883-1047-AAC0-BDD52957E728}" destId="{6EC9FABF-F736-8949-892A-14A966961EA1}" srcOrd="0" destOrd="0" presId="urn:microsoft.com/office/officeart/2005/8/layout/process2"/>
    <dgm:cxn modelId="{13EC958D-F175-7E45-B6B9-828DA0925B53}" type="presParOf" srcId="{BCDB7472-9883-1047-AAC0-BDD52957E728}" destId="{B36FFE6F-A363-FA43-AAC8-2460C04F2F34}" srcOrd="1" destOrd="0" presId="urn:microsoft.com/office/officeart/2005/8/layout/process2"/>
    <dgm:cxn modelId="{EB231024-7225-9846-AAD4-787AFE8F5BA0}" type="presParOf" srcId="{B36FFE6F-A363-FA43-AAC8-2460C04F2F34}" destId="{1777BFB6-B944-9448-82BE-F4DEFF388B75}" srcOrd="0" destOrd="0" presId="urn:microsoft.com/office/officeart/2005/8/layout/process2"/>
    <dgm:cxn modelId="{F150CF4D-EDC0-D640-834D-2B5C80059331}" type="presParOf" srcId="{BCDB7472-9883-1047-AAC0-BDD52957E728}" destId="{843CE693-2913-0842-97CA-577EE4CA9650}" srcOrd="2" destOrd="0" presId="urn:microsoft.com/office/officeart/2005/8/layout/process2"/>
    <dgm:cxn modelId="{F728F4DA-56CC-D44A-9653-CC3FA65BFE19}" type="presParOf" srcId="{BCDB7472-9883-1047-AAC0-BDD52957E728}" destId="{79BC7714-35AC-224D-BF65-52AE34FECD84}" srcOrd="3" destOrd="0" presId="urn:microsoft.com/office/officeart/2005/8/layout/process2"/>
    <dgm:cxn modelId="{2EE661CE-F7C2-7F41-B113-59F8FE438707}" type="presParOf" srcId="{79BC7714-35AC-224D-BF65-52AE34FECD84}" destId="{EC938C18-BF32-7245-8915-345C8FBB277A}" srcOrd="0" destOrd="0" presId="urn:microsoft.com/office/officeart/2005/8/layout/process2"/>
    <dgm:cxn modelId="{2611D2CC-CCF3-8A4B-A2D7-60404D195770}" type="presParOf" srcId="{BCDB7472-9883-1047-AAC0-BDD52957E728}" destId="{229D875E-DDE1-9845-9263-2F0D1D1ECD6F}" srcOrd="4" destOrd="0" presId="urn:microsoft.com/office/officeart/2005/8/layout/process2"/>
    <dgm:cxn modelId="{4093650F-EF3E-7848-85E5-A87A30C7BD12}" type="presParOf" srcId="{BCDB7472-9883-1047-AAC0-BDD52957E728}" destId="{38F7B67C-C52A-4543-AB3C-1DE2029A0941}" srcOrd="5" destOrd="0" presId="urn:microsoft.com/office/officeart/2005/8/layout/process2"/>
    <dgm:cxn modelId="{E47DC9AA-2706-E24D-87F3-8DFD9799BCE8}" type="presParOf" srcId="{38F7B67C-C52A-4543-AB3C-1DE2029A0941}" destId="{C372600C-77FC-BD46-8AB5-28DAE63402EF}" srcOrd="0" destOrd="0" presId="urn:microsoft.com/office/officeart/2005/8/layout/process2"/>
    <dgm:cxn modelId="{9F8BCA79-F78B-6346-BF8F-5D27B1932C7F}" type="presParOf" srcId="{BCDB7472-9883-1047-AAC0-BDD52957E728}" destId="{AA9188D2-D5B5-324E-A085-CF5C2C387132}" srcOrd="6"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C9FABF-F736-8949-892A-14A966961EA1}">
      <dsp:nvSpPr>
        <dsp:cNvPr id="0" name=""/>
        <dsp:cNvSpPr/>
      </dsp:nvSpPr>
      <dsp:spPr>
        <a:xfrm>
          <a:off x="1342921" y="2773"/>
          <a:ext cx="8286434" cy="1031759"/>
        </a:xfrm>
        <a:prstGeom prst="roundRect">
          <a:avLst>
            <a:gd name="adj" fmla="val 10000"/>
          </a:avLst>
        </a:prstGeom>
        <a:gradFill rotWithShape="0">
          <a:gsLst>
            <a:gs pos="0">
              <a:schemeClr val="accent4"/>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dsp:spPr>
      <dsp:style>
        <a:lnRef idx="0">
          <a:scrgbClr r="0" g="0" b="0"/>
        </a:lnRef>
        <a:fillRef idx="3">
          <a:scrgbClr r="0" g="0" b="0"/>
        </a:fillRef>
        <a:effectRef idx="3">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ru-RU" sz="2900" kern="1200" dirty="0"/>
            <a:t>ТРАВМА  ВЛАСНОЇ  ЗЛОЧИННОСТІ</a:t>
          </a:r>
        </a:p>
      </dsp:txBody>
      <dsp:txXfrm>
        <a:off x="1373140" y="32992"/>
        <a:ext cx="8225996" cy="971321"/>
      </dsp:txXfrm>
    </dsp:sp>
    <dsp:sp modelId="{B36FFE6F-A363-FA43-AAC8-2460C04F2F34}">
      <dsp:nvSpPr>
        <dsp:cNvPr id="0" name=""/>
        <dsp:cNvSpPr/>
      </dsp:nvSpPr>
      <dsp:spPr>
        <a:xfrm rot="16200000">
          <a:off x="5292684" y="1060326"/>
          <a:ext cx="386909" cy="464291"/>
        </a:xfrm>
        <a:prstGeom prst="rightArrow">
          <a:avLst>
            <a:gd name="adj1" fmla="val 60000"/>
            <a:gd name="adj2" fmla="val 50000"/>
          </a:avLst>
        </a:prstGeom>
        <a:gradFill rotWithShape="0">
          <a:gsLst>
            <a:gs pos="0">
              <a:schemeClr val="accent2">
                <a:tint val="60000"/>
                <a:hueOff val="0"/>
                <a:satOff val="0"/>
                <a:lumOff val="0"/>
                <a:alphaOff val="0"/>
                <a:tint val="98000"/>
                <a:hueMod val="94000"/>
                <a:satMod val="130000"/>
                <a:lumMod val="128000"/>
              </a:schemeClr>
            </a:gs>
            <a:gs pos="100000">
              <a:schemeClr val="accent2">
                <a:tint val="60000"/>
                <a:hueOff val="0"/>
                <a:satOff val="0"/>
                <a:lumOff val="0"/>
                <a:alphaOff val="0"/>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ru-RU" sz="1900" kern="1200"/>
        </a:p>
      </dsp:txBody>
      <dsp:txXfrm rot="-5400000">
        <a:off x="5346852" y="1215090"/>
        <a:ext cx="278575" cy="270836"/>
      </dsp:txXfrm>
    </dsp:sp>
    <dsp:sp modelId="{843CE693-2913-0842-97CA-577EE4CA9650}">
      <dsp:nvSpPr>
        <dsp:cNvPr id="0" name=""/>
        <dsp:cNvSpPr/>
      </dsp:nvSpPr>
      <dsp:spPr>
        <a:xfrm>
          <a:off x="1342921" y="1550412"/>
          <a:ext cx="8286434" cy="1031759"/>
        </a:xfrm>
        <a:prstGeom prst="roundRect">
          <a:avLst>
            <a:gd name="adj" fmla="val 10000"/>
          </a:avLst>
        </a:prstGeom>
        <a:gradFill rotWithShape="0">
          <a:gsLst>
            <a:gs pos="0">
              <a:schemeClr val="accent4">
                <a:lumMod val="60000"/>
                <a:lumOff val="40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dsp:spPr>
      <dsp:style>
        <a:lnRef idx="0">
          <a:scrgbClr r="0" g="0" b="0"/>
        </a:lnRef>
        <a:fillRef idx="3">
          <a:scrgbClr r="0" g="0" b="0"/>
        </a:fillRef>
        <a:effectRef idx="3">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ru-RU" sz="2800" kern="1200" dirty="0"/>
            <a:t>ТРАВМА  СЕКСУАЛЬНОСТІ</a:t>
          </a:r>
        </a:p>
      </dsp:txBody>
      <dsp:txXfrm>
        <a:off x="1373140" y="1580631"/>
        <a:ext cx="8225996" cy="971321"/>
      </dsp:txXfrm>
    </dsp:sp>
    <dsp:sp modelId="{79BC7714-35AC-224D-BF65-52AE34FECD84}">
      <dsp:nvSpPr>
        <dsp:cNvPr id="0" name=""/>
        <dsp:cNvSpPr/>
      </dsp:nvSpPr>
      <dsp:spPr>
        <a:xfrm rot="16200000">
          <a:off x="5292684" y="2607965"/>
          <a:ext cx="386909" cy="464291"/>
        </a:xfrm>
        <a:prstGeom prst="rightArrow">
          <a:avLst>
            <a:gd name="adj1" fmla="val 60000"/>
            <a:gd name="adj2" fmla="val 50000"/>
          </a:avLst>
        </a:prstGeom>
        <a:gradFill rotWithShape="0">
          <a:gsLst>
            <a:gs pos="0">
              <a:schemeClr val="accent2">
                <a:tint val="60000"/>
                <a:hueOff val="0"/>
                <a:satOff val="0"/>
                <a:lumOff val="0"/>
                <a:alphaOff val="0"/>
                <a:tint val="98000"/>
                <a:hueMod val="94000"/>
                <a:satMod val="130000"/>
                <a:lumMod val="128000"/>
              </a:schemeClr>
            </a:gs>
            <a:gs pos="100000">
              <a:schemeClr val="accent2">
                <a:tint val="60000"/>
                <a:hueOff val="0"/>
                <a:satOff val="0"/>
                <a:lumOff val="0"/>
                <a:alphaOff val="0"/>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ru-RU" sz="1900" kern="1200"/>
        </a:p>
      </dsp:txBody>
      <dsp:txXfrm rot="-5400000">
        <a:off x="5346852" y="2762729"/>
        <a:ext cx="278575" cy="270836"/>
      </dsp:txXfrm>
    </dsp:sp>
    <dsp:sp modelId="{229D875E-DDE1-9845-9263-2F0D1D1ECD6F}">
      <dsp:nvSpPr>
        <dsp:cNvPr id="0" name=""/>
        <dsp:cNvSpPr/>
      </dsp:nvSpPr>
      <dsp:spPr>
        <a:xfrm>
          <a:off x="1342921" y="3098050"/>
          <a:ext cx="8286434" cy="1031759"/>
        </a:xfrm>
        <a:prstGeom prst="roundRect">
          <a:avLst>
            <a:gd name="adj" fmla="val 10000"/>
          </a:avLst>
        </a:prstGeom>
        <a:gradFill rotWithShape="0">
          <a:gsLst>
            <a:gs pos="0">
              <a:schemeClr val="accent4">
                <a:lumMod val="40000"/>
                <a:lumOff val="60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dsp:spPr>
      <dsp:style>
        <a:lnRef idx="0">
          <a:scrgbClr r="0" g="0" b="0"/>
        </a:lnRef>
        <a:fillRef idx="3">
          <a:scrgbClr r="0" g="0" b="0"/>
        </a:fillRef>
        <a:effectRef idx="3">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ru-RU" sz="2800" kern="1200" dirty="0"/>
            <a:t>ТРАВМА  ЛЮБОВІ</a:t>
          </a:r>
        </a:p>
      </dsp:txBody>
      <dsp:txXfrm>
        <a:off x="1373140" y="3128269"/>
        <a:ext cx="8225996" cy="971321"/>
      </dsp:txXfrm>
    </dsp:sp>
    <dsp:sp modelId="{38F7B67C-C52A-4543-AB3C-1DE2029A0941}">
      <dsp:nvSpPr>
        <dsp:cNvPr id="0" name=""/>
        <dsp:cNvSpPr/>
      </dsp:nvSpPr>
      <dsp:spPr>
        <a:xfrm rot="16200000">
          <a:off x="5292684" y="4155603"/>
          <a:ext cx="386909" cy="464291"/>
        </a:xfrm>
        <a:prstGeom prst="rightArrow">
          <a:avLst>
            <a:gd name="adj1" fmla="val 60000"/>
            <a:gd name="adj2" fmla="val 50000"/>
          </a:avLst>
        </a:prstGeom>
        <a:gradFill rotWithShape="0">
          <a:gsLst>
            <a:gs pos="0">
              <a:schemeClr val="accent2">
                <a:tint val="60000"/>
                <a:hueOff val="0"/>
                <a:satOff val="0"/>
                <a:lumOff val="0"/>
                <a:alphaOff val="0"/>
                <a:tint val="98000"/>
                <a:hueMod val="94000"/>
                <a:satMod val="130000"/>
                <a:lumMod val="128000"/>
              </a:schemeClr>
            </a:gs>
            <a:gs pos="100000">
              <a:schemeClr val="accent2">
                <a:tint val="60000"/>
                <a:hueOff val="0"/>
                <a:satOff val="0"/>
                <a:lumOff val="0"/>
                <a:alphaOff val="0"/>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ru-RU" sz="1900" kern="1200"/>
        </a:p>
      </dsp:txBody>
      <dsp:txXfrm rot="-5400000">
        <a:off x="5346852" y="4310367"/>
        <a:ext cx="278575" cy="270836"/>
      </dsp:txXfrm>
    </dsp:sp>
    <dsp:sp modelId="{AA9188D2-D5B5-324E-A085-CF5C2C387132}">
      <dsp:nvSpPr>
        <dsp:cNvPr id="0" name=""/>
        <dsp:cNvSpPr/>
      </dsp:nvSpPr>
      <dsp:spPr>
        <a:xfrm>
          <a:off x="1383017" y="4645689"/>
          <a:ext cx="8206242" cy="1031759"/>
        </a:xfrm>
        <a:prstGeom prst="roundRect">
          <a:avLst>
            <a:gd name="adj" fmla="val 10000"/>
          </a:avLst>
        </a:prstGeom>
        <a:gradFill rotWithShape="0">
          <a:gsLst>
            <a:gs pos="0">
              <a:schemeClr val="accent4">
                <a:lumMod val="20000"/>
                <a:lumOff val="80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dsp:spPr>
      <dsp:style>
        <a:lnRef idx="0">
          <a:scrgbClr r="0" g="0" b="0"/>
        </a:lnRef>
        <a:fillRef idx="3">
          <a:scrgbClr r="0" g="0" b="0"/>
        </a:fillRef>
        <a:effectRef idx="3">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ru-RU" sz="2700" kern="1200" dirty="0"/>
            <a:t>ТРАВМА  ІДЕНТИЧНОСТІ</a:t>
          </a:r>
        </a:p>
      </dsp:txBody>
      <dsp:txXfrm>
        <a:off x="1413236" y="4675908"/>
        <a:ext cx="8145804" cy="971321"/>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A9F13F-18C1-CB44-8985-7158545F036B}" type="datetimeFigureOut">
              <a:rPr lang="uk-UA" smtClean="0"/>
              <a:t>27.06.24</a:t>
            </a:fld>
            <a:endParaRPr lang="uk-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A79470-E2BD-1841-A915-203777158B39}" type="slidenum">
              <a:rPr lang="uk-UA" smtClean="0"/>
              <a:t>‹#›</a:t>
            </a:fld>
            <a:endParaRPr lang="uk-UA"/>
          </a:p>
        </p:txBody>
      </p:sp>
    </p:spTree>
    <p:extLst>
      <p:ext uri="{BB962C8B-B14F-4D97-AF65-F5344CB8AC3E}">
        <p14:creationId xmlns:p14="http://schemas.microsoft.com/office/powerpoint/2010/main" val="40545733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165100" indent="381000" algn="just">
              <a:lnSpc>
                <a:spcPct val="132000"/>
              </a:lnSpc>
            </a:pPr>
            <a:r>
              <a:rPr lang="uk-UA" sz="1800" kern="100" dirty="0">
                <a:effectLst/>
                <a:latin typeface="Georgia" panose="02040502050405020303" pitchFamily="18" charset="0"/>
                <a:ea typeface="Georgia" panose="02040502050405020303" pitchFamily="18" charset="0"/>
                <a:cs typeface="Georgia" panose="02040502050405020303" pitchFamily="18" charset="0"/>
              </a:rPr>
              <a:t>Один з поширених варіантів травми ідентичності — це коли жінка хоче народити дитину зі своєї стратегії виживання, щоб не дивитися у свої власні травми. З народженням «</a:t>
            </a:r>
            <a:r>
              <a:rPr lang="uk-UA" sz="1800" kern="100" dirty="0" err="1">
                <a:effectLst/>
                <a:latin typeface="Georgia" panose="02040502050405020303" pitchFamily="18" charset="0"/>
                <a:ea typeface="Georgia" panose="02040502050405020303" pitchFamily="18" charset="0"/>
                <a:cs typeface="Georgia" panose="02040502050405020303" pitchFamily="18" charset="0"/>
              </a:rPr>
              <a:t>такоʼ</a:t>
            </a:r>
            <a:r>
              <a:rPr lang="uk-UA" sz="1800" kern="100" dirty="0">
                <a:effectLst/>
                <a:latin typeface="Georgia" panose="02040502050405020303" pitchFamily="18" charset="0"/>
                <a:ea typeface="Georgia" panose="02040502050405020303" pitchFamily="18" charset="0"/>
                <a:cs typeface="Georgia" panose="02040502050405020303" pitchFamily="18" charset="0"/>
              </a:rPr>
              <a:t> </a:t>
            </a:r>
            <a:r>
              <a:rPr lang="uk-UA" sz="1800" kern="100" dirty="0" err="1">
                <a:effectLst/>
                <a:latin typeface="Georgia" panose="02040502050405020303" pitchFamily="18" charset="0"/>
                <a:ea typeface="Georgia" panose="02040502050405020303" pitchFamily="18" charset="0"/>
                <a:cs typeface="Georgia" panose="02040502050405020303" pitchFamily="18" charset="0"/>
              </a:rPr>
              <a:t>довгожданної</a:t>
            </a:r>
            <a:r>
              <a:rPr lang="uk-UA" sz="1800" kern="100" dirty="0">
                <a:effectLst/>
                <a:latin typeface="Georgia" panose="02040502050405020303" pitchFamily="18" charset="0"/>
                <a:ea typeface="Georgia" panose="02040502050405020303" pitchFamily="18" charset="0"/>
                <a:cs typeface="Georgia" panose="02040502050405020303" pitchFamily="18" charset="0"/>
              </a:rPr>
              <a:t> і такої бажаної дитини» жінки і їх партнери, можливо, певною мірою теж намагаються звільнитися від своїх страхів, відчуття відсутності сенсу, почуття самотності. Дитина покликана стати сенсом життя, якого у них немає. Жінці ця дитина може допомогти отримати чоловіка або утримати його, якщо пара в кризі. Ці «бажані діти» з'являються на світ не по своїй волі, а тому, що служать цілі матері або батька (щоб стати, наприклад, спадкоємцем-чоловіком для сімейного підприємства). Вони втілення ідей батьків. Але у дітей є тілесні потреби, вони проявляють  почуття, хочуть тілесного контакту; вони спочатку не можуть контролювати свої виділення, хворіють і зляться на батьків, якщо їм бракує турботи і любові на тілесному рівні. Вагітність, пологи і жвавість дітей багаторазово підвищують небезпеку прояву власних травмованих почуттів у матерів, які, захищаючись від них, «йдуть в голову». Внаслідок цього їх розщеплювання зі своїми почуттями і своїм тілом стає ще глибше. Вони пригнічують життєві прояви своїх дітей, щоб не порушити з такою працею відвойовану внутрішню стабільність. Вони намагаються заповнювати свої незадоволені почуття через дітей.</a:t>
            </a:r>
            <a:endParaRPr lang="ru-UA" sz="1800" kern="100" dirty="0">
              <a:effectLst/>
              <a:latin typeface="Georgia" panose="02040502050405020303" pitchFamily="18" charset="0"/>
              <a:ea typeface="Georgia" panose="02040502050405020303" pitchFamily="18" charset="0"/>
              <a:cs typeface="Georgia" panose="02040502050405020303" pitchFamily="18" charset="0"/>
            </a:endParaRPr>
          </a:p>
          <a:p>
            <a:pPr marL="165100" indent="381000" algn="just">
              <a:lnSpc>
                <a:spcPct val="132000"/>
              </a:lnSpc>
            </a:pPr>
            <a:r>
              <a:rPr lang="uk-UA" sz="1800" kern="100" dirty="0">
                <a:effectLst/>
                <a:latin typeface="Georgia" panose="02040502050405020303" pitchFamily="18" charset="0"/>
                <a:ea typeface="Georgia" panose="02040502050405020303" pitchFamily="18" charset="0"/>
                <a:cs typeface="Georgia" panose="02040502050405020303" pitchFamily="18" charset="0"/>
              </a:rPr>
              <a:t>Ці ідеї «бажаних дітей» змушують дітей, що народилися, із самого початку відмовлятися від власних почуттів і потреб, стримувати жвавість, щоб виправдати очікування батьків і не порушити стабільність їх психіки. Поки діти обслуговують стратегії виживання батьків, існування дітей виправдано. Але як тільки у дітей з'являються власні ідеї і потреби, батьки починають ними маніпулювати за допомогою власних стратегій виживання, щоб діти скоріше відмовились від своїх ідей: «Ти ж не хочеш, щоб мама сумувала через тебе»?, «Ти винен в тому, що мама хвилюється і хворіє». Так діти починають привласнювати відщепнуті енергії батьківських травм і, як губка, насичуються ними. Дитина перетворюється на контейнер травмованих почуттів батьків, і це починається ще в утробі. Втім, іноді діти намагаються захиститися від емоціонального поглинання батьками, і тоді деякі їх частки уповзають всередину, як равликів у будиночок.</a:t>
            </a:r>
            <a:endParaRPr lang="ru-UA" sz="1800" kern="100" dirty="0">
              <a:effectLst/>
              <a:latin typeface="Georgia" panose="02040502050405020303" pitchFamily="18" charset="0"/>
              <a:ea typeface="Georgia" panose="02040502050405020303" pitchFamily="18" charset="0"/>
              <a:cs typeface="Georgia" panose="02040502050405020303" pitchFamily="18" charset="0"/>
            </a:endParaRPr>
          </a:p>
        </p:txBody>
      </p:sp>
      <p:sp>
        <p:nvSpPr>
          <p:cNvPr id="4" name="Номер слайда 3"/>
          <p:cNvSpPr>
            <a:spLocks noGrp="1"/>
          </p:cNvSpPr>
          <p:nvPr>
            <p:ph type="sldNum" sz="quarter" idx="5"/>
          </p:nvPr>
        </p:nvSpPr>
        <p:spPr/>
        <p:txBody>
          <a:bodyPr/>
          <a:lstStyle/>
          <a:p>
            <a:fld id="{ACA79470-E2BD-1841-A915-203777158B39}" type="slidenum">
              <a:rPr lang="uk-UA" smtClean="0"/>
              <a:t>7</a:t>
            </a:fld>
            <a:endParaRPr lang="uk-UA"/>
          </a:p>
        </p:txBody>
      </p:sp>
    </p:spTree>
    <p:extLst>
      <p:ext uri="{BB962C8B-B14F-4D97-AF65-F5344CB8AC3E}">
        <p14:creationId xmlns:p14="http://schemas.microsoft.com/office/powerpoint/2010/main" val="1808269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ct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Якщо ви відмітили два або більше за висловлювання, то ви могли в дитинстві зазнали сексуального домагання. Якщо у вас є подібні симптоми, але ви нічого не пам'ятаєте, то можете ознайомитися з тим, як інші люди відновлювали свої спогади про сексуальні посягання в дитинстві, поговорити з іншими людьми, що пережили сексуальні домагання в дитячому віці, або пройти курс психотерапії, щоб отримати допомогу в дослідженні такої можливості.</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Номер слайда 3"/>
          <p:cNvSpPr>
            <a:spLocks noGrp="1"/>
          </p:cNvSpPr>
          <p:nvPr>
            <p:ph type="sldNum" sz="quarter" idx="5"/>
          </p:nvPr>
        </p:nvSpPr>
        <p:spPr/>
        <p:txBody>
          <a:bodyPr/>
          <a:lstStyle/>
          <a:p>
            <a:fld id="{ACA79470-E2BD-1841-A915-203777158B39}" type="slidenum">
              <a:rPr lang="uk-UA" smtClean="0"/>
              <a:t>16</a:t>
            </a:fld>
            <a:endParaRPr lang="uk-UA"/>
          </a:p>
        </p:txBody>
      </p:sp>
    </p:spTree>
    <p:extLst>
      <p:ext uri="{BB962C8B-B14F-4D97-AF65-F5344CB8AC3E}">
        <p14:creationId xmlns:p14="http://schemas.microsoft.com/office/powerpoint/2010/main" val="21430077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Неумисне сексуальне домагання може також послужити причиною або стати частиною іншої форми сексуального посягання, яка часто зустрічається, коли стосунки між батьками неміцні або один з батьків відсутній. Діти залучаються до деструктивного драматичного трикутника, наприклад, часто виконують роль відсутнього батька або матері. Вони заохочуються в тому, щоб діяти в якості дорослих партнерів одного з батьків і, відповідно, удостоюються особливих звань, таких як маленька «принцеса тата» або «мамин маленький чоловік». Така поведінка є продуманим прихованим інцестом, оскільки вона не спричиняє за собою фактичного зв'язку або неприйнятного спілкування, але має на увазі наявність активної сексуальної енергії. Коли дитині приписуються функції відсутнього родича, її сексуальне життя часто знаходиться під контролем іншого батька. Наприклад, дівчатка, зростаючи, дозрівають для того, щоб почати ходити на побачення, проте їх батьки намагаються надмірно контролювати їх і перешкоджають будь-яким побаченням. Хлопчики можуть бути позбавлені свободи ходити на побачення, а також виявити, що їх матері перевіряють їх нижню білизну, або строго допитують їх про те, що було на побаченні.</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Номер слайда 3"/>
          <p:cNvSpPr>
            <a:spLocks noGrp="1"/>
          </p:cNvSpPr>
          <p:nvPr>
            <p:ph type="sldNum" sz="quarter" idx="5"/>
          </p:nvPr>
        </p:nvSpPr>
        <p:spPr/>
        <p:txBody>
          <a:bodyPr/>
          <a:lstStyle/>
          <a:p>
            <a:fld id="{ACA79470-E2BD-1841-A915-203777158B39}" type="slidenum">
              <a:rPr lang="uk-UA" smtClean="0"/>
              <a:t>17</a:t>
            </a:fld>
            <a:endParaRPr lang="uk-UA"/>
          </a:p>
        </p:txBody>
      </p:sp>
    </p:spTree>
    <p:extLst>
      <p:ext uri="{BB962C8B-B14F-4D97-AF65-F5344CB8AC3E}">
        <p14:creationId xmlns:p14="http://schemas.microsoft.com/office/powerpoint/2010/main" val="1322981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342900" lvl="0" indent="-342900" algn="just">
              <a:lnSpc>
                <a:spcPct val="107000"/>
              </a:lnSpc>
              <a:buFont typeface="Times New Roman" panose="02020603050405020304" pitchFamily="18" charset="0"/>
              <a:buChar char="-"/>
            </a:pPr>
            <a:r>
              <a:rPr lang="uk-UA" sz="1800" dirty="0">
                <a:effectLst/>
                <a:latin typeface="Calibri" panose="020F0502020204030204" pitchFamily="34" charset="0"/>
                <a:ea typeface="Times New Roman" panose="02020603050405020304" pitchFamily="18" charset="0"/>
                <a:cs typeface="Times New Roman" panose="02020603050405020304" pitchFamily="18" charset="0"/>
              </a:rPr>
              <a:t>Один з батьків або інший дорослий дозволяв собі жадібно цілувати вас в губи.</a:t>
            </a:r>
            <a:endParaRPr lang="ru-UA"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algn="just">
              <a:lnSpc>
                <a:spcPct val="107000"/>
              </a:lnSpc>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uk-UA" sz="1800" dirty="0">
                <a:effectLst/>
                <a:latin typeface="Calibri" panose="020F0502020204030204" pitchFamily="34" charset="0"/>
                <a:ea typeface="Times New Roman" panose="02020603050405020304" pitchFamily="18" charset="0"/>
                <a:cs typeface="Times New Roman" panose="02020603050405020304" pitchFamily="18" charset="0"/>
              </a:rPr>
              <a:t>Батьки або інший дорослий чіпав, мив або стимулював ваші </a:t>
            </a:r>
            <a:r>
              <a:rPr lang="uk-UA" sz="1800" dirty="0" err="1">
                <a:effectLst/>
                <a:latin typeface="Calibri" panose="020F0502020204030204" pitchFamily="34" charset="0"/>
                <a:ea typeface="Times New Roman" panose="02020603050405020304" pitchFamily="18" charset="0"/>
                <a:cs typeface="Times New Roman" panose="02020603050405020304" pitchFamily="18" charset="0"/>
              </a:rPr>
              <a:t>геніталії</a:t>
            </a:r>
            <a:r>
              <a:rPr lang="uk-UA" sz="1800" dirty="0">
                <a:effectLst/>
                <a:latin typeface="Calibri" panose="020F0502020204030204" pitchFamily="34" charset="0"/>
                <a:ea typeface="Times New Roman" panose="02020603050405020304" pitchFamily="18" charset="0"/>
                <a:cs typeface="Times New Roman" panose="02020603050405020304" pitchFamily="18" charset="0"/>
              </a:rPr>
              <a:t>, купаючи вас у ванні, одягаючи або роздягаючи вас.</a:t>
            </a:r>
            <a:endParaRPr lang="ru-UA"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uk-UA" sz="1800" dirty="0">
                <a:effectLst/>
                <a:latin typeface="Calibri" panose="020F0502020204030204" pitchFamily="34" charset="0"/>
                <a:ea typeface="Times New Roman" panose="02020603050405020304" pitchFamily="18" charset="0"/>
                <a:cs typeface="Times New Roman" panose="02020603050405020304" pitchFamily="18" charset="0"/>
              </a:rPr>
              <a:t>Батьки або хтось із старших братів і сестер спостерігали за тим, як ви одягаєтеся або роздягаєтеся, або приймаєте ванну, коли ви досягли вже шкільного віку.</a:t>
            </a:r>
            <a:endParaRPr lang="ru-UA"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uk-UA" sz="1800" dirty="0">
                <a:effectLst/>
                <a:latin typeface="Calibri" panose="020F0502020204030204" pitchFamily="34" charset="0"/>
                <a:ea typeface="Times New Roman" panose="02020603050405020304" pitchFamily="18" charset="0"/>
                <a:cs typeface="Times New Roman" panose="02020603050405020304" pitchFamily="18" charset="0"/>
              </a:rPr>
              <a:t>Батьки або інший дорослий примушував або заохочував вас проявляти сексуальність з братами і сестрами або з іншими дітьми.</a:t>
            </a:r>
            <a:endParaRPr lang="ru-UA"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uk-UA" sz="1800" dirty="0">
                <a:effectLst/>
                <a:latin typeface="Calibri" panose="020F0502020204030204" pitchFamily="34" charset="0"/>
                <a:ea typeface="Times New Roman" panose="02020603050405020304" pitchFamily="18" charset="0"/>
                <a:cs typeface="Times New Roman" panose="02020603050405020304" pitchFamily="18" charset="0"/>
              </a:rPr>
              <a:t>Батьки, хтось із старших братів і сестер або інший дорослий торкалися або лоскотали ваші </a:t>
            </a:r>
            <a:r>
              <a:rPr lang="uk-UA" sz="1800" dirty="0" err="1">
                <a:effectLst/>
                <a:latin typeface="Calibri" panose="020F0502020204030204" pitchFamily="34" charset="0"/>
                <a:ea typeface="Times New Roman" panose="02020603050405020304" pitchFamily="18" charset="0"/>
                <a:cs typeface="Times New Roman" panose="02020603050405020304" pitchFamily="18" charset="0"/>
              </a:rPr>
              <a:t>геніталії</a:t>
            </a:r>
            <a:r>
              <a:rPr lang="uk-UA" sz="1800" dirty="0">
                <a:effectLst/>
                <a:latin typeface="Calibri" panose="020F0502020204030204" pitchFamily="34" charset="0"/>
                <a:ea typeface="Times New Roman" panose="02020603050405020304" pitchFamily="18" charset="0"/>
                <a:cs typeface="Times New Roman" panose="02020603050405020304" pitchFamily="18" charset="0"/>
              </a:rPr>
              <a:t> або грудей під час метушні або шумного звалища.</a:t>
            </a:r>
            <a:endParaRPr lang="ru-UA"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uk-UA" sz="1800" dirty="0">
                <a:effectLst/>
                <a:latin typeface="Calibri" panose="020F0502020204030204" pitchFamily="34" charset="0"/>
                <a:ea typeface="Times New Roman" panose="02020603050405020304" pitchFamily="18" charset="0"/>
                <a:cs typeface="Times New Roman" panose="02020603050405020304" pitchFamily="18" charset="0"/>
              </a:rPr>
              <a:t>Вас змушували спостерігати за сексуальними </a:t>
            </a:r>
            <a:r>
              <a:rPr lang="uk-UA" sz="1800" dirty="0" err="1">
                <a:effectLst/>
                <a:latin typeface="Calibri" panose="020F0502020204030204" pitchFamily="34" charset="0"/>
                <a:ea typeface="Times New Roman" panose="02020603050405020304" pitchFamily="18" charset="0"/>
                <a:cs typeface="Times New Roman" panose="02020603050405020304" pitchFamily="18" charset="0"/>
              </a:rPr>
              <a:t>докучаннями</a:t>
            </a:r>
            <a:r>
              <a:rPr lang="uk-UA" sz="1800" dirty="0">
                <a:effectLst/>
                <a:latin typeface="Calibri" panose="020F0502020204030204" pitchFamily="34" charset="0"/>
                <a:ea typeface="Times New Roman" panose="02020603050405020304" pitchFamily="18" charset="0"/>
                <a:cs typeface="Times New Roman" panose="02020603050405020304" pitchFamily="18" charset="0"/>
              </a:rPr>
              <a:t> до іншої дитини або за тим, як її насилували.</a:t>
            </a:r>
            <a:endParaRPr lang="ru-UA"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uk-UA" sz="1800" dirty="0">
                <a:effectLst/>
                <a:latin typeface="Calibri" panose="020F0502020204030204" pitchFamily="34" charset="0"/>
                <a:ea typeface="Times New Roman" panose="02020603050405020304" pitchFamily="18" charset="0"/>
                <a:cs typeface="Times New Roman" panose="02020603050405020304" pitchFamily="18" charset="0"/>
              </a:rPr>
              <a:t>Вас </a:t>
            </a:r>
            <a:r>
              <a:rPr lang="uk-UA" sz="1800" dirty="0" err="1">
                <a:effectLst/>
                <a:latin typeface="Calibri" panose="020F0502020204030204" pitchFamily="34" charset="0"/>
                <a:ea typeface="Times New Roman" panose="02020603050405020304" pitchFamily="18" charset="0"/>
                <a:cs typeface="Times New Roman" panose="02020603050405020304" pitchFamily="18" charset="0"/>
              </a:rPr>
              <a:t>мастурбували</a:t>
            </a:r>
            <a:r>
              <a:rPr lang="uk-UA" sz="1800" dirty="0">
                <a:effectLst/>
                <a:latin typeface="Calibri" panose="020F0502020204030204" pitchFamily="34" charset="0"/>
                <a:ea typeface="Times New Roman" panose="02020603050405020304" pitchFamily="18" charset="0"/>
                <a:cs typeface="Times New Roman" panose="02020603050405020304" pitchFamily="18" charset="0"/>
              </a:rPr>
              <a:t> батьки, хтось із старших братів і сестер або інших доросліших.</a:t>
            </a:r>
            <a:endParaRPr lang="ru-UA"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algn="just">
              <a:lnSpc>
                <a:spcPct val="107000"/>
              </a:lnSpc>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uk-UA" sz="1800" dirty="0">
                <a:effectLst/>
                <a:latin typeface="Calibri" panose="020F0502020204030204" pitchFamily="34" charset="0"/>
                <a:ea typeface="Times New Roman" panose="02020603050405020304" pitchFamily="18" charset="0"/>
                <a:cs typeface="Times New Roman" panose="02020603050405020304" pitchFamily="18" charset="0"/>
              </a:rPr>
              <a:t>Вас примушували займатися мастурбацією одного з батьків, когось із старших братів і сестер або іншого дорослого.</a:t>
            </a:r>
            <a:endParaRPr lang="ru-UA"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uk-UA" sz="1800" dirty="0">
                <a:effectLst/>
                <a:latin typeface="Calibri" panose="020F0502020204030204" pitchFamily="34" charset="0"/>
                <a:ea typeface="Times New Roman" panose="02020603050405020304" pitchFamily="18" charset="0"/>
                <a:cs typeface="Times New Roman" panose="02020603050405020304" pitchFamily="18" charset="0"/>
              </a:rPr>
              <a:t>Вас змушували спостерігати за тим, як батьки, хтось із старших братів і сестер або інший дорослий займалися мастурбацією.</a:t>
            </a:r>
            <a:endParaRPr lang="ru-UA"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uk-UA" sz="1800" dirty="0">
                <a:effectLst/>
                <a:latin typeface="Calibri" panose="020F0502020204030204" pitchFamily="34" charset="0"/>
                <a:ea typeface="Times New Roman" panose="02020603050405020304" pitchFamily="18" charset="0"/>
                <a:cs typeface="Times New Roman" panose="02020603050405020304" pitchFamily="18" charset="0"/>
              </a:rPr>
              <a:t>Вас примушували знімати з себе частини одягу або стояти голими в кутку під приводом покарання.</a:t>
            </a:r>
            <a:endParaRPr lang="ru-UA"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uk-UA" sz="1800" dirty="0">
                <a:effectLst/>
                <a:latin typeface="Calibri" panose="020F0502020204030204" pitchFamily="34" charset="0"/>
                <a:ea typeface="Times New Roman" panose="02020603050405020304" pitchFamily="18" charset="0"/>
                <a:cs typeface="Times New Roman" panose="02020603050405020304" pitchFamily="18" charset="0"/>
              </a:rPr>
              <a:t>Вас шльопали по голих сідницях або тоді як ви лежали голими на ліжку, коли ви досягли вже шкільного віку.</a:t>
            </a:r>
            <a:endParaRPr lang="ru-UA"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uk-UA" sz="1800" dirty="0">
                <a:effectLst/>
                <a:latin typeface="Calibri" panose="020F0502020204030204" pitchFamily="34" charset="0"/>
                <a:ea typeface="Times New Roman" panose="02020603050405020304" pitchFamily="18" charset="0"/>
                <a:cs typeface="Times New Roman" panose="02020603050405020304" pitchFamily="18" charset="0"/>
              </a:rPr>
              <a:t>Вас масажували батьки або інший дорослий в області ваших </a:t>
            </a:r>
            <a:r>
              <a:rPr lang="uk-UA" sz="1800" dirty="0" err="1">
                <a:effectLst/>
                <a:latin typeface="Calibri" panose="020F0502020204030204" pitchFamily="34" charset="0"/>
                <a:ea typeface="Times New Roman" panose="02020603050405020304" pitchFamily="18" charset="0"/>
                <a:cs typeface="Times New Roman" panose="02020603050405020304" pitchFamily="18" charset="0"/>
              </a:rPr>
              <a:t>геніталій</a:t>
            </a:r>
            <a:r>
              <a:rPr lang="uk-UA" sz="1800" dirty="0">
                <a:effectLst/>
                <a:latin typeface="Calibri" panose="020F0502020204030204" pitchFamily="34" charset="0"/>
                <a:ea typeface="Times New Roman" panose="02020603050405020304" pitchFamily="18" charset="0"/>
                <a:cs typeface="Times New Roman" panose="02020603050405020304" pitchFamily="18" charset="0"/>
              </a:rPr>
              <a:t> і/або в ділянці грудей.</a:t>
            </a:r>
            <a:endParaRPr lang="ru-UA"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algn="just">
              <a:lnSpc>
                <a:spcPct val="107000"/>
              </a:lnSpc>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uk-UA" sz="1800" dirty="0">
                <a:effectLst/>
                <a:latin typeface="Calibri" panose="020F0502020204030204" pitchFamily="34" charset="0"/>
                <a:ea typeface="Times New Roman" panose="02020603050405020304" pitchFamily="18" charset="0"/>
                <a:cs typeface="Times New Roman" panose="02020603050405020304" pitchFamily="18" charset="0"/>
              </a:rPr>
              <a:t>Вам пропонували сидіти на колінах у одного з батьків або іншого дорослого, тоді як він або вона торкалися до ваших грудей або чіпали ваші </a:t>
            </a:r>
            <a:r>
              <a:rPr lang="uk-UA" sz="1800" dirty="0" err="1">
                <a:effectLst/>
                <a:latin typeface="Calibri" panose="020F0502020204030204" pitchFamily="34" charset="0"/>
                <a:ea typeface="Times New Roman" panose="02020603050405020304" pitchFamily="18" charset="0"/>
                <a:cs typeface="Times New Roman" panose="02020603050405020304" pitchFamily="18" charset="0"/>
              </a:rPr>
              <a:t>геніталії</a:t>
            </a:r>
            <a:r>
              <a:rPr lang="uk-UA" sz="1800" dirty="0">
                <a:effectLst/>
                <a:latin typeface="Calibri" panose="020F0502020204030204" pitchFamily="34" charset="0"/>
                <a:ea typeface="Times New Roman" panose="02020603050405020304" pitchFamily="18" charset="0"/>
                <a:cs typeface="Times New Roman" panose="02020603050405020304" pitchFamily="18" charset="0"/>
              </a:rPr>
              <a:t>, і ви відчували, що ця людина починала збуджуватися, або бачили, як він або вона стимулювали себе.</a:t>
            </a:r>
            <a:endParaRPr lang="ru-UA"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7000"/>
              </a:lnSpc>
              <a:buFont typeface="Times New Roman" panose="02020603050405020304" pitchFamily="18" charset="0"/>
              <a:buChar char="-"/>
            </a:pPr>
            <a:r>
              <a:rPr lang="uk-UA" sz="1800" dirty="0">
                <a:effectLst/>
                <a:latin typeface="Calibri" panose="020F0502020204030204" pitchFamily="34" charset="0"/>
                <a:ea typeface="Times New Roman" panose="02020603050405020304" pitchFamily="18" charset="0"/>
                <a:cs typeface="Times New Roman" panose="02020603050405020304" pitchFamily="18" charset="0"/>
              </a:rPr>
              <a:t>Вам дозволялося спостерігати за тим, як батьки приймають ванну і/або сексуально стимулюють себе або один одного.</a:t>
            </a:r>
            <a:endParaRPr lang="ru-UA"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07000"/>
              </a:lnSpc>
              <a:spcAft>
                <a:spcPts val="800"/>
              </a:spcAft>
              <a:buFont typeface="Times New Roman" panose="02020603050405020304" pitchFamily="18" charset="0"/>
              <a:buChar char="-"/>
            </a:pPr>
            <a:r>
              <a:rPr lang="uk-UA" sz="1800" dirty="0">
                <a:effectLst/>
                <a:latin typeface="Calibri" panose="020F0502020204030204" pitchFamily="34" charset="0"/>
                <a:ea typeface="Times New Roman" panose="02020603050405020304" pitchFamily="18" charset="0"/>
                <a:cs typeface="Times New Roman" panose="02020603050405020304" pitchFamily="18" charset="0"/>
              </a:rPr>
              <a:t>Вас змушували до орального, анального або вагінального зв'язку з одним з батьків, кимось із старших братів і сестер або іншим дорослим, вашою довірою, що користується.</a:t>
            </a:r>
            <a:endParaRPr lang="ru-UA"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uk-UA" dirty="0"/>
          </a:p>
        </p:txBody>
      </p:sp>
      <p:sp>
        <p:nvSpPr>
          <p:cNvPr id="4" name="Номер слайда 3"/>
          <p:cNvSpPr>
            <a:spLocks noGrp="1"/>
          </p:cNvSpPr>
          <p:nvPr>
            <p:ph type="sldNum" sz="quarter" idx="5"/>
          </p:nvPr>
        </p:nvSpPr>
        <p:spPr/>
        <p:txBody>
          <a:bodyPr/>
          <a:lstStyle/>
          <a:p>
            <a:fld id="{ACA79470-E2BD-1841-A915-203777158B39}" type="slidenum">
              <a:rPr lang="uk-UA" smtClean="0"/>
              <a:t>18</a:t>
            </a:fld>
            <a:endParaRPr lang="uk-UA"/>
          </a:p>
        </p:txBody>
      </p:sp>
    </p:spTree>
    <p:extLst>
      <p:ext uri="{BB962C8B-B14F-4D97-AF65-F5344CB8AC3E}">
        <p14:creationId xmlns:p14="http://schemas.microsoft.com/office/powerpoint/2010/main" val="16381541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ctr">
              <a:lnSpc>
                <a:spcPct val="115000"/>
              </a:lnSpc>
            </a:pP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 загальний результат.</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Для тлумачення загального результату використайте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нижчеприведені</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дані.</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20–40 	Перешкод для сексуальної близькості мало. Впливу на сексуальну сферу вони не роблять.</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41–60 	Деякі перешкоди для сексуальної близькості присутні. Їх вплив на сексуальну сферу можливо.</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61–80 	Перешкод для сексуальної близькості дуже багато. Це робить значний вплив на сексуальну сферу.</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Номер слайда 3"/>
          <p:cNvSpPr>
            <a:spLocks noGrp="1"/>
          </p:cNvSpPr>
          <p:nvPr>
            <p:ph type="sldNum" sz="quarter" idx="5"/>
          </p:nvPr>
        </p:nvSpPr>
        <p:spPr/>
        <p:txBody>
          <a:bodyPr/>
          <a:lstStyle/>
          <a:p>
            <a:fld id="{ACA79470-E2BD-1841-A915-203777158B39}" type="slidenum">
              <a:rPr lang="uk-UA" smtClean="0"/>
              <a:t>19</a:t>
            </a:fld>
            <a:endParaRPr lang="uk-UA"/>
          </a:p>
        </p:txBody>
      </p:sp>
    </p:spTree>
    <p:extLst>
      <p:ext uri="{BB962C8B-B14F-4D97-AF65-F5344CB8AC3E}">
        <p14:creationId xmlns:p14="http://schemas.microsoft.com/office/powerpoint/2010/main" val="5376072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uk-UA" sz="1200" dirty="0">
                <a:effectLst/>
                <a:latin typeface="Georgia" panose="02040502050405020303" pitchFamily="18" charset="0"/>
                <a:ea typeface="Georgia" panose="02040502050405020303" pitchFamily="18" charset="0"/>
                <a:cs typeface="Georgia" panose="02040502050405020303" pitchFamily="18" charset="0"/>
              </a:rPr>
              <a:t>людина тільки у тому разі стає </a:t>
            </a:r>
            <a:r>
              <a:rPr lang="uk-UA" sz="1200" dirty="0" err="1">
                <a:effectLst/>
                <a:latin typeface="Georgia" panose="02040502050405020303" pitchFamily="18" charset="0"/>
                <a:ea typeface="Georgia" panose="02040502050405020303" pitchFamily="18" charset="0"/>
                <a:cs typeface="Georgia" panose="02040502050405020303" pitchFamily="18" charset="0"/>
              </a:rPr>
              <a:t>травмуючим</a:t>
            </a:r>
            <a:r>
              <a:rPr lang="uk-UA" sz="1200" dirty="0">
                <a:effectLst/>
                <a:latin typeface="Georgia" panose="02040502050405020303" pitchFamily="18" charset="0"/>
                <a:ea typeface="Georgia" panose="02040502050405020303" pitchFamily="18" charset="0"/>
                <a:cs typeface="Georgia" panose="02040502050405020303" pitchFamily="18" charset="0"/>
              </a:rPr>
              <a:t> агресором, якщо раніше він сам став жертвою якої-небудь травми. Травма власної злочинності — це окремий вид травми, тому що </a:t>
            </a:r>
            <a:r>
              <a:rPr lang="uk-UA" sz="1200" dirty="0" err="1">
                <a:effectLst/>
                <a:latin typeface="Georgia" panose="02040502050405020303" pitchFamily="18" charset="0"/>
                <a:ea typeface="Georgia" panose="02040502050405020303" pitchFamily="18" charset="0"/>
                <a:cs typeface="Georgia" panose="02040502050405020303" pitchFamily="18" charset="0"/>
              </a:rPr>
              <a:t>травмуючий</a:t>
            </a:r>
            <a:r>
              <a:rPr lang="uk-UA" sz="1200" dirty="0">
                <a:effectLst/>
                <a:latin typeface="Georgia" panose="02040502050405020303" pitchFamily="18" charset="0"/>
                <a:ea typeface="Georgia" panose="02040502050405020303" pitchFamily="18" charset="0"/>
                <a:cs typeface="Georgia" panose="02040502050405020303" pitchFamily="18" charset="0"/>
              </a:rPr>
              <a:t> агресор травмує не лише свою жертву, але і себе самого. Оскільки у агресорів завжди є і здорові частини психіки, які сприймають, відчувають і розуміють реальність такій, як є, у них виникають відчуття провини, сором і відраза відносно того, що вони вчинили. Ці нестерпні почуття вони </a:t>
            </a:r>
            <a:r>
              <a:rPr lang="uk-UA" dirty="0">
                <a:latin typeface="Georgia" panose="02040502050405020303" pitchFamily="18" charset="0"/>
                <a:ea typeface="Georgia" panose="02040502050405020303" pitchFamily="18" charset="0"/>
                <a:cs typeface="Georgia" panose="02040502050405020303" pitchFamily="18" charset="0"/>
              </a:rPr>
              <a:t>змушені</a:t>
            </a:r>
            <a:r>
              <a:rPr lang="uk-UA" sz="1200" dirty="0">
                <a:effectLst/>
                <a:latin typeface="Georgia" panose="02040502050405020303" pitchFamily="18" charset="0"/>
                <a:ea typeface="Georgia" panose="02040502050405020303" pitchFamily="18" charset="0"/>
                <a:cs typeface="Georgia" panose="02040502050405020303" pitchFamily="18" charset="0"/>
              </a:rPr>
              <a:t> відщепляти і на противагу своїм діянням вибудовувати стратегії виживання, які покликані переконати не лише інших, але і їх самих в тому, що нічого поганого вони не роблять і ні в чому не винні. В силу травмованості агресорів їх здорове Я і власна воля лише зрідка стають біля керма, вони частіше діють зі своїх </a:t>
            </a:r>
            <a:r>
              <a:rPr lang="uk-UA" sz="1200" dirty="0" err="1">
                <a:effectLst/>
                <a:latin typeface="Georgia" panose="02040502050405020303" pitchFamily="18" charset="0"/>
                <a:ea typeface="Georgia" panose="02040502050405020303" pitchFamily="18" charset="0"/>
                <a:cs typeface="Georgia" panose="02040502050405020303" pitchFamily="18" charset="0"/>
              </a:rPr>
              <a:t>виживаючих</a:t>
            </a:r>
            <a:r>
              <a:rPr lang="uk-UA" sz="1200" dirty="0">
                <a:effectLst/>
                <a:latin typeface="Georgia" panose="02040502050405020303" pitchFamily="18" charset="0"/>
                <a:ea typeface="Georgia" panose="02040502050405020303" pitchFamily="18" charset="0"/>
                <a:cs typeface="Georgia" panose="02040502050405020303" pitchFamily="18" charset="0"/>
              </a:rPr>
              <a:t> Я-структур і програм, які базуються на силі волі. У цих станах вони відрізані від своїх здорових почуттів і, найголовніше, від співпереживання іншим і собі. Вони роблять такі речі, які людина із здоровою психікою ніколи б не зробила. Саме тому </a:t>
            </a:r>
            <a:r>
              <a:rPr lang="uk-UA" sz="1200" dirty="0" err="1">
                <a:effectLst/>
                <a:latin typeface="Georgia" panose="02040502050405020303" pitchFamily="18" charset="0"/>
                <a:ea typeface="Georgia" panose="02040502050405020303" pitchFamily="18" charset="0"/>
                <a:cs typeface="Georgia" panose="02040502050405020303" pitchFamily="18" charset="0"/>
              </a:rPr>
              <a:t>травмуючі</a:t>
            </a:r>
            <a:r>
              <a:rPr lang="uk-UA" sz="1200" dirty="0">
                <a:effectLst/>
                <a:latin typeface="Georgia" panose="02040502050405020303" pitchFamily="18" charset="0"/>
                <a:ea typeface="Georgia" panose="02040502050405020303" pitchFamily="18" charset="0"/>
                <a:cs typeface="Georgia" panose="02040502050405020303" pitchFamily="18" charset="0"/>
              </a:rPr>
              <a:t> агресори ніколи не беруть на себе відповідальність за те, що вони </a:t>
            </a:r>
            <a:r>
              <a:rPr lang="uk-UA" dirty="0">
                <a:latin typeface="Georgia" panose="02040502050405020303" pitchFamily="18" charset="0"/>
                <a:ea typeface="Georgia" panose="02040502050405020303" pitchFamily="18" charset="0"/>
                <a:cs typeface="Georgia" panose="02040502050405020303" pitchFamily="18" charset="0"/>
              </a:rPr>
              <a:t>зроби</a:t>
            </a:r>
            <a:r>
              <a:rPr lang="uk-UA" sz="1200" dirty="0">
                <a:effectLst/>
                <a:latin typeface="Georgia" panose="02040502050405020303" pitchFamily="18" charset="0"/>
                <a:ea typeface="Georgia" panose="02040502050405020303" pitchFamily="18" charset="0"/>
                <a:cs typeface="Georgia" panose="02040502050405020303" pitchFamily="18" charset="0"/>
              </a:rPr>
              <a:t>ли. Здійснюючи свої діяння, вони почувають себе жертвами і </a:t>
            </a:r>
            <a:r>
              <a:rPr lang="uk-UA" dirty="0">
                <a:latin typeface="Georgia" panose="02040502050405020303" pitchFamily="18" charset="0"/>
                <a:ea typeface="Georgia" panose="02040502050405020303" pitchFamily="18" charset="0"/>
                <a:cs typeface="Georgia" panose="02040502050405020303" pitchFamily="18" charset="0"/>
              </a:rPr>
              <a:t>вважа</a:t>
            </a:r>
            <a:r>
              <a:rPr lang="uk-UA" sz="1200" dirty="0">
                <a:effectLst/>
                <a:latin typeface="Georgia" panose="02040502050405020303" pitchFamily="18" charset="0"/>
                <a:ea typeface="Georgia" panose="02040502050405020303" pitchFamily="18" charset="0"/>
                <a:cs typeface="Georgia" panose="02040502050405020303" pitchFamily="18" charset="0"/>
              </a:rPr>
              <a:t>ють себе правими, навіть коли насилують і вбивають. Позиція </a:t>
            </a:r>
            <a:r>
              <a:rPr lang="uk-UA" dirty="0">
                <a:latin typeface="Georgia" panose="02040502050405020303" pitchFamily="18" charset="0"/>
                <a:ea typeface="Georgia" panose="02040502050405020303" pitchFamily="18" charset="0"/>
                <a:cs typeface="Georgia" panose="02040502050405020303" pitchFamily="18" charset="0"/>
              </a:rPr>
              <a:t>злочинність</a:t>
            </a:r>
            <a:r>
              <a:rPr lang="uk-UA" sz="1200" dirty="0">
                <a:effectLst/>
                <a:latin typeface="Georgia" panose="02040502050405020303" pitchFamily="18" charset="0"/>
                <a:ea typeface="Georgia" panose="02040502050405020303" pitchFamily="18" charset="0"/>
                <a:cs typeface="Georgia" panose="02040502050405020303" pitchFamily="18" charset="0"/>
              </a:rPr>
              <a:t> — не усвідомлювати своїх злочинних дій і приховувати їх — призводить до того, що вони здійснюють усі нові і нові злочини, поки не звикнуть до того, що можна травмувати інших людей, не відчуваючи при цьому розкаянь совісті.</a:t>
            </a:r>
            <a:endParaRPr lang="ru-UA" sz="1200" dirty="0">
              <a:effectLst/>
              <a:latin typeface="Georgia" panose="02040502050405020303" pitchFamily="18" charset="0"/>
              <a:ea typeface="Georgia" panose="02040502050405020303" pitchFamily="18" charset="0"/>
              <a:cs typeface="Georgia" panose="02040502050405020303" pitchFamily="18" charset="0"/>
            </a:endParaRPr>
          </a:p>
          <a:p>
            <a:endParaRPr lang="uk-UA" dirty="0"/>
          </a:p>
        </p:txBody>
      </p:sp>
      <p:sp>
        <p:nvSpPr>
          <p:cNvPr id="4" name="Номер слайда 3"/>
          <p:cNvSpPr>
            <a:spLocks noGrp="1"/>
          </p:cNvSpPr>
          <p:nvPr>
            <p:ph type="sldNum" sz="quarter" idx="5"/>
          </p:nvPr>
        </p:nvSpPr>
        <p:spPr/>
        <p:txBody>
          <a:bodyPr/>
          <a:lstStyle/>
          <a:p>
            <a:fld id="{ACA79470-E2BD-1841-A915-203777158B39}" type="slidenum">
              <a:rPr lang="uk-UA" smtClean="0"/>
              <a:t>21</a:t>
            </a:fld>
            <a:endParaRPr lang="uk-UA"/>
          </a:p>
        </p:txBody>
      </p:sp>
    </p:spTree>
    <p:extLst>
      <p:ext uri="{BB962C8B-B14F-4D97-AF65-F5344CB8AC3E}">
        <p14:creationId xmlns:p14="http://schemas.microsoft.com/office/powerpoint/2010/main" val="14051391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ACA79470-E2BD-1841-A915-203777158B39}" type="slidenum">
              <a:rPr lang="uk-UA" smtClean="0"/>
              <a:t>22</a:t>
            </a:fld>
            <a:endParaRPr lang="uk-UA"/>
          </a:p>
        </p:txBody>
      </p:sp>
    </p:spTree>
    <p:extLst>
      <p:ext uri="{BB962C8B-B14F-4D97-AF65-F5344CB8AC3E}">
        <p14:creationId xmlns:p14="http://schemas.microsoft.com/office/powerpoint/2010/main" val="3718710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52E77A49-8618-0F45-BA63-725E41506CA6}" type="datetimeFigureOut">
              <a:rPr lang="uk-UA" smtClean="0"/>
              <a:t>27.06.24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208119B-B666-D44B-BCAF-AA40B3511605}" type="slidenum">
              <a:rPr lang="uk-UA" smtClean="0"/>
              <a:t>‹#›</a:t>
            </a:fld>
            <a:endParaRPr lang="uk-UA"/>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09143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Date Placeholder 2"/>
          <p:cNvSpPr>
            <a:spLocks noGrp="1"/>
          </p:cNvSpPr>
          <p:nvPr>
            <p:ph type="dt" sz="half" idx="10"/>
          </p:nvPr>
        </p:nvSpPr>
        <p:spPr/>
        <p:txBody>
          <a:bodyPr/>
          <a:lstStyle/>
          <a:p>
            <a:fld id="{52E77A49-8618-0F45-BA63-725E41506CA6}" type="datetimeFigureOut">
              <a:rPr lang="uk-UA" smtClean="0"/>
              <a:t>27.06.24</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208119B-B666-D44B-BCAF-AA40B3511605}" type="slidenum">
              <a:rPr lang="uk-UA" smtClean="0"/>
              <a:t>‹#›</a:t>
            </a:fld>
            <a:endParaRPr lang="uk-UA"/>
          </a:p>
        </p:txBody>
      </p:sp>
    </p:spTree>
    <p:extLst>
      <p:ext uri="{BB962C8B-B14F-4D97-AF65-F5344CB8AC3E}">
        <p14:creationId xmlns:p14="http://schemas.microsoft.com/office/powerpoint/2010/main" val="884260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2E77A49-8618-0F45-BA63-725E41506CA6}" type="datetimeFigureOut">
              <a:rPr lang="uk-UA" smtClean="0"/>
              <a:t>27.06.24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208119B-B666-D44B-BCAF-AA40B3511605}" type="slidenum">
              <a:rPr lang="uk-UA" smtClean="0"/>
              <a:t>‹#›</a:t>
            </a:fld>
            <a:endParaRPr lang="uk-UA"/>
          </a:p>
        </p:txBody>
      </p:sp>
    </p:spTree>
    <p:extLst>
      <p:ext uri="{BB962C8B-B14F-4D97-AF65-F5344CB8AC3E}">
        <p14:creationId xmlns:p14="http://schemas.microsoft.com/office/powerpoint/2010/main" val="14346258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2E77A49-8618-0F45-BA63-725E41506CA6}" type="datetimeFigureOut">
              <a:rPr lang="uk-UA" smtClean="0"/>
              <a:t>27.06.24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208119B-B666-D44B-BCAF-AA40B3511605}" type="slidenum">
              <a:rPr lang="uk-UA" smtClean="0"/>
              <a:t>‹#›</a:t>
            </a:fld>
            <a:endParaRPr lang="uk-UA"/>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0266165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2E77A49-8618-0F45-BA63-725E41506CA6}" type="datetimeFigureOut">
              <a:rPr lang="uk-UA" smtClean="0"/>
              <a:t>27.06.24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208119B-B666-D44B-BCAF-AA40B3511605}" type="slidenum">
              <a:rPr lang="uk-UA" smtClean="0"/>
              <a:t>‹#›</a:t>
            </a:fld>
            <a:endParaRPr lang="uk-UA"/>
          </a:p>
        </p:txBody>
      </p:sp>
    </p:spTree>
    <p:extLst>
      <p:ext uri="{BB962C8B-B14F-4D97-AF65-F5344CB8AC3E}">
        <p14:creationId xmlns:p14="http://schemas.microsoft.com/office/powerpoint/2010/main" val="25428549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2E77A49-8618-0F45-BA63-725E41506CA6}" type="datetimeFigureOut">
              <a:rPr lang="uk-UA" smtClean="0"/>
              <a:t>27.06.24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208119B-B666-D44B-BCAF-AA40B3511605}" type="slidenum">
              <a:rPr lang="uk-UA" smtClean="0"/>
              <a:t>‹#›</a:t>
            </a:fld>
            <a:endParaRPr lang="uk-UA"/>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3445403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2E77A49-8618-0F45-BA63-725E41506CA6}" type="datetimeFigureOut">
              <a:rPr lang="uk-UA" smtClean="0"/>
              <a:t>27.06.24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208119B-B666-D44B-BCAF-AA40B3511605}" type="slidenum">
              <a:rPr lang="uk-UA" smtClean="0"/>
              <a:t>‹#›</a:t>
            </a:fld>
            <a:endParaRPr lang="uk-UA"/>
          </a:p>
        </p:txBody>
      </p:sp>
    </p:spTree>
    <p:extLst>
      <p:ext uri="{BB962C8B-B14F-4D97-AF65-F5344CB8AC3E}">
        <p14:creationId xmlns:p14="http://schemas.microsoft.com/office/powerpoint/2010/main" val="16473788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2E77A49-8618-0F45-BA63-725E41506CA6}" type="datetimeFigureOut">
              <a:rPr lang="uk-UA" smtClean="0"/>
              <a:t>27.06.24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208119B-B666-D44B-BCAF-AA40B3511605}" type="slidenum">
              <a:rPr lang="uk-UA" smtClean="0"/>
              <a:t>‹#›</a:t>
            </a:fld>
            <a:endParaRPr lang="uk-UA"/>
          </a:p>
        </p:txBody>
      </p:sp>
    </p:spTree>
    <p:extLst>
      <p:ext uri="{BB962C8B-B14F-4D97-AF65-F5344CB8AC3E}">
        <p14:creationId xmlns:p14="http://schemas.microsoft.com/office/powerpoint/2010/main" val="42512110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2E77A49-8618-0F45-BA63-725E41506CA6}" type="datetimeFigureOut">
              <a:rPr lang="uk-UA" smtClean="0"/>
              <a:t>27.06.24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208119B-B666-D44B-BCAF-AA40B3511605}" type="slidenum">
              <a:rPr lang="uk-UA" smtClean="0"/>
              <a:t>‹#›</a:t>
            </a:fld>
            <a:endParaRPr lang="uk-UA"/>
          </a:p>
        </p:txBody>
      </p:sp>
    </p:spTree>
    <p:extLst>
      <p:ext uri="{BB962C8B-B14F-4D97-AF65-F5344CB8AC3E}">
        <p14:creationId xmlns:p14="http://schemas.microsoft.com/office/powerpoint/2010/main" val="2662353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2E77A49-8618-0F45-BA63-725E41506CA6}" type="datetimeFigureOut">
              <a:rPr lang="uk-UA" smtClean="0"/>
              <a:t>27.06.24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208119B-B666-D44B-BCAF-AA40B3511605}" type="slidenum">
              <a:rPr lang="uk-UA" smtClean="0"/>
              <a:t>‹#›</a:t>
            </a:fld>
            <a:endParaRPr lang="uk-UA"/>
          </a:p>
        </p:txBody>
      </p:sp>
    </p:spTree>
    <p:extLst>
      <p:ext uri="{BB962C8B-B14F-4D97-AF65-F5344CB8AC3E}">
        <p14:creationId xmlns:p14="http://schemas.microsoft.com/office/powerpoint/2010/main" val="3747649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2E77A49-8618-0F45-BA63-725E41506CA6}" type="datetimeFigureOut">
              <a:rPr lang="uk-UA" smtClean="0"/>
              <a:t>27.06.24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208119B-B666-D44B-BCAF-AA40B3511605}" type="slidenum">
              <a:rPr lang="uk-UA" smtClean="0"/>
              <a:t>‹#›</a:t>
            </a:fld>
            <a:endParaRPr lang="uk-UA"/>
          </a:p>
        </p:txBody>
      </p:sp>
    </p:spTree>
    <p:extLst>
      <p:ext uri="{BB962C8B-B14F-4D97-AF65-F5344CB8AC3E}">
        <p14:creationId xmlns:p14="http://schemas.microsoft.com/office/powerpoint/2010/main" val="939880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52E77A49-8618-0F45-BA63-725E41506CA6}" type="datetimeFigureOut">
              <a:rPr lang="uk-UA" smtClean="0"/>
              <a:t>27.06.24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208119B-B666-D44B-BCAF-AA40B3511605}" type="slidenum">
              <a:rPr lang="uk-UA" smtClean="0"/>
              <a:t>‹#›</a:t>
            </a:fld>
            <a:endParaRPr lang="uk-UA"/>
          </a:p>
        </p:txBody>
      </p:sp>
    </p:spTree>
    <p:extLst>
      <p:ext uri="{BB962C8B-B14F-4D97-AF65-F5344CB8AC3E}">
        <p14:creationId xmlns:p14="http://schemas.microsoft.com/office/powerpoint/2010/main" val="2713942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52E77A49-8618-0F45-BA63-725E41506CA6}" type="datetimeFigureOut">
              <a:rPr lang="uk-UA" smtClean="0"/>
              <a:t>27.06.24</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4208119B-B666-D44B-BCAF-AA40B3511605}" type="slidenum">
              <a:rPr lang="uk-UA" smtClean="0"/>
              <a:t>‹#›</a:t>
            </a:fld>
            <a:endParaRPr lang="uk-UA"/>
          </a:p>
        </p:txBody>
      </p:sp>
    </p:spTree>
    <p:extLst>
      <p:ext uri="{BB962C8B-B14F-4D97-AF65-F5344CB8AC3E}">
        <p14:creationId xmlns:p14="http://schemas.microsoft.com/office/powerpoint/2010/main" val="1551582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52E77A49-8618-0F45-BA63-725E41506CA6}" type="datetimeFigureOut">
              <a:rPr lang="uk-UA" smtClean="0"/>
              <a:t>27.06.24</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208119B-B666-D44B-BCAF-AA40B3511605}" type="slidenum">
              <a:rPr lang="uk-UA" smtClean="0"/>
              <a:t>‹#›</a:t>
            </a:fld>
            <a:endParaRPr lang="uk-UA"/>
          </a:p>
        </p:txBody>
      </p:sp>
    </p:spTree>
    <p:extLst>
      <p:ext uri="{BB962C8B-B14F-4D97-AF65-F5344CB8AC3E}">
        <p14:creationId xmlns:p14="http://schemas.microsoft.com/office/powerpoint/2010/main" val="3312807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E77A49-8618-0F45-BA63-725E41506CA6}" type="datetimeFigureOut">
              <a:rPr lang="uk-UA" smtClean="0"/>
              <a:t>27.06.24</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4208119B-B666-D44B-BCAF-AA40B3511605}" type="slidenum">
              <a:rPr lang="uk-UA" smtClean="0"/>
              <a:t>‹#›</a:t>
            </a:fld>
            <a:endParaRPr lang="uk-UA"/>
          </a:p>
        </p:txBody>
      </p:sp>
    </p:spTree>
    <p:extLst>
      <p:ext uri="{BB962C8B-B14F-4D97-AF65-F5344CB8AC3E}">
        <p14:creationId xmlns:p14="http://schemas.microsoft.com/office/powerpoint/2010/main" val="3075221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52E77A49-8618-0F45-BA63-725E41506CA6}" type="datetimeFigureOut">
              <a:rPr lang="uk-UA" smtClean="0"/>
              <a:t>27.06.24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208119B-B666-D44B-BCAF-AA40B3511605}" type="slidenum">
              <a:rPr lang="uk-UA" smtClean="0"/>
              <a:t>‹#›</a:t>
            </a:fld>
            <a:endParaRPr lang="uk-UA"/>
          </a:p>
        </p:txBody>
      </p:sp>
    </p:spTree>
    <p:extLst>
      <p:ext uri="{BB962C8B-B14F-4D97-AF65-F5344CB8AC3E}">
        <p14:creationId xmlns:p14="http://schemas.microsoft.com/office/powerpoint/2010/main" val="1797405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52E77A49-8618-0F45-BA63-725E41506CA6}" type="datetimeFigureOut">
              <a:rPr lang="uk-UA" smtClean="0"/>
              <a:t>27.06.24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208119B-B666-D44B-BCAF-AA40B3511605}" type="slidenum">
              <a:rPr lang="uk-UA" smtClean="0"/>
              <a:t>‹#›</a:t>
            </a:fld>
            <a:endParaRPr lang="uk-UA"/>
          </a:p>
        </p:txBody>
      </p:sp>
    </p:spTree>
    <p:extLst>
      <p:ext uri="{BB962C8B-B14F-4D97-AF65-F5344CB8AC3E}">
        <p14:creationId xmlns:p14="http://schemas.microsoft.com/office/powerpoint/2010/main" val="3398004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2E77A49-8618-0F45-BA63-725E41506CA6}" type="datetimeFigureOut">
              <a:rPr lang="uk-UA" smtClean="0"/>
              <a:t>27.06.24</a:t>
            </a:fld>
            <a:endParaRPr lang="uk-UA"/>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uk-UA"/>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4208119B-B666-D44B-BCAF-AA40B3511605}" type="slidenum">
              <a:rPr lang="uk-UA" smtClean="0"/>
              <a:t>‹#›</a:t>
            </a:fld>
            <a:endParaRPr lang="uk-UA"/>
          </a:p>
        </p:txBody>
      </p:sp>
    </p:spTree>
    <p:extLst>
      <p:ext uri="{BB962C8B-B14F-4D97-AF65-F5344CB8AC3E}">
        <p14:creationId xmlns:p14="http://schemas.microsoft.com/office/powerpoint/2010/main" val="26455943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pixabay.com/ru/illustrations/emoji-%D1%81%D0%BC%D0%B0%D0%B9%D0%BB-whatsapp-%D1%8D%D0%BC%D0%BE%D1%86%D0%B8%D0%B8-2762568/"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pixabay.com/ru/illustrations/emoji-%D1%81%D0%BC%D0%B0%D0%B9%D0%BB-whatsapp-%D1%8D%D0%BC%D0%BE%D1%86%D0%B8%D0%B8-2762568/"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20000"/>
                <a:lumOff val="80000"/>
              </a:schemeClr>
            </a:gs>
            <a:gs pos="50000">
              <a:schemeClr val="bg2">
                <a:lumMod val="60000"/>
                <a:lumOff val="4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BA1CBE1-B489-C121-D41B-3755D2F6A922}"/>
              </a:ext>
            </a:extLst>
          </p:cNvPr>
          <p:cNvSpPr>
            <a:spLocks noGrp="1"/>
          </p:cNvSpPr>
          <p:nvPr>
            <p:ph type="ctrTitle"/>
          </p:nvPr>
        </p:nvSpPr>
        <p:spPr>
          <a:xfrm>
            <a:off x="502527" y="529609"/>
            <a:ext cx="8914189" cy="3084096"/>
          </a:xfrm>
        </p:spPr>
        <p:txBody>
          <a:bodyPr>
            <a:normAutofit fontScale="90000"/>
          </a:bodyPr>
          <a:lstStyle/>
          <a:p>
            <a:pPr>
              <a:lnSpc>
                <a:spcPct val="150000"/>
              </a:lnSpc>
            </a:pPr>
            <a:r>
              <a:rPr lang="uk-UA" b="1" dirty="0">
                <a:solidFill>
                  <a:srgbClr val="0070C0"/>
                </a:solidFill>
              </a:rPr>
              <a:t>РОЗЛАДИ СЕКСУАЛЬНОЇ ІДЕНТИЧНОСТІ ЯК НАСЛІДОК   ТРАВМАТИЧНОГО ДОСВІДУ</a:t>
            </a:r>
          </a:p>
        </p:txBody>
      </p:sp>
      <p:sp>
        <p:nvSpPr>
          <p:cNvPr id="3" name="Подзаголовок 2">
            <a:extLst>
              <a:ext uri="{FF2B5EF4-FFF2-40B4-BE49-F238E27FC236}">
                <a16:creationId xmlns:a16="http://schemas.microsoft.com/office/drawing/2014/main" id="{D3B1800F-C8F4-321F-2440-E2102C8A6E49}"/>
              </a:ext>
            </a:extLst>
          </p:cNvPr>
          <p:cNvSpPr>
            <a:spLocks noGrp="1"/>
          </p:cNvSpPr>
          <p:nvPr>
            <p:ph type="subTitle" idx="1"/>
          </p:nvPr>
        </p:nvSpPr>
        <p:spPr>
          <a:xfrm>
            <a:off x="5566611" y="5303701"/>
            <a:ext cx="6400800" cy="1385858"/>
          </a:xfrm>
        </p:spPr>
        <p:txBody>
          <a:bodyPr/>
          <a:lstStyle/>
          <a:p>
            <a:pPr algn="r">
              <a:spcAft>
                <a:spcPts val="0"/>
              </a:spcAft>
            </a:pPr>
            <a:r>
              <a:rPr lang="uk-UA" dirty="0">
                <a:solidFill>
                  <a:schemeClr val="accent1"/>
                </a:solidFill>
              </a:rPr>
              <a:t>Мирон </a:t>
            </a:r>
            <a:r>
              <a:rPr lang="uk-UA" dirty="0" err="1">
                <a:solidFill>
                  <a:schemeClr val="accent1"/>
                </a:solidFill>
              </a:rPr>
              <a:t>Шкробут</a:t>
            </a:r>
            <a:r>
              <a:rPr lang="uk-UA" dirty="0">
                <a:solidFill>
                  <a:schemeClr val="accent1"/>
                </a:solidFill>
              </a:rPr>
              <a:t> – християнський психолог,</a:t>
            </a:r>
            <a:r>
              <a:rPr lang="en-US" dirty="0">
                <a:solidFill>
                  <a:schemeClr val="accent1"/>
                </a:solidFill>
              </a:rPr>
              <a:t> </a:t>
            </a:r>
            <a:r>
              <a:rPr lang="uk-UA" dirty="0">
                <a:solidFill>
                  <a:schemeClr val="accent1"/>
                </a:solidFill>
              </a:rPr>
              <a:t>магістр психології,</a:t>
            </a:r>
          </a:p>
          <a:p>
            <a:pPr algn="r">
              <a:spcAft>
                <a:spcPts val="0"/>
              </a:spcAft>
            </a:pPr>
            <a:r>
              <a:rPr lang="uk-UA" dirty="0">
                <a:solidFill>
                  <a:schemeClr val="accent1"/>
                </a:solidFill>
              </a:rPr>
              <a:t> </a:t>
            </a:r>
            <a:r>
              <a:rPr lang="uk-UA" dirty="0" err="1">
                <a:solidFill>
                  <a:schemeClr val="accent1"/>
                </a:solidFill>
              </a:rPr>
              <a:t>травматерапевт</a:t>
            </a:r>
            <a:r>
              <a:rPr lang="uk-UA" dirty="0">
                <a:solidFill>
                  <a:schemeClr val="accent1"/>
                </a:solidFill>
              </a:rPr>
              <a:t>, супервізор, </a:t>
            </a:r>
            <a:r>
              <a:rPr lang="en-US" dirty="0">
                <a:solidFill>
                  <a:schemeClr val="accent1"/>
                </a:solidFill>
              </a:rPr>
              <a:t>EMDR</a:t>
            </a:r>
            <a:endParaRPr lang="uk-UA" dirty="0">
              <a:solidFill>
                <a:schemeClr val="accent1"/>
              </a:solidFill>
            </a:endParaRPr>
          </a:p>
        </p:txBody>
      </p:sp>
    </p:spTree>
    <p:extLst>
      <p:ext uri="{BB962C8B-B14F-4D97-AF65-F5344CB8AC3E}">
        <p14:creationId xmlns:p14="http://schemas.microsoft.com/office/powerpoint/2010/main" val="1601031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20000"/>
                <a:lumOff val="80000"/>
              </a:schemeClr>
            </a:gs>
            <a:gs pos="50000">
              <a:schemeClr val="bg2">
                <a:lumMod val="60000"/>
                <a:lumOff val="4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A80C17-517E-9D64-BD65-27F9E73DD9CE}"/>
              </a:ext>
            </a:extLst>
          </p:cNvPr>
          <p:cNvSpPr txBox="1"/>
          <p:nvPr/>
        </p:nvSpPr>
        <p:spPr>
          <a:xfrm>
            <a:off x="994612" y="256937"/>
            <a:ext cx="10230852" cy="584775"/>
          </a:xfrm>
          <a:prstGeom prst="rect">
            <a:avLst/>
          </a:prstGeom>
          <a:noFill/>
        </p:spPr>
        <p:txBody>
          <a:bodyPr wrap="square">
            <a:spAutoFit/>
          </a:bodyPr>
          <a:lstStyle/>
          <a:p>
            <a:pPr lvl="0" algn="ctr"/>
            <a:r>
              <a:rPr lang="ru-RU" sz="3200" b="1" dirty="0">
                <a:latin typeface="+mj-lt"/>
              </a:rPr>
              <a:t>ТРАВМА  ІДЕНТИЧНОСТІ</a:t>
            </a:r>
          </a:p>
        </p:txBody>
      </p:sp>
      <p:sp>
        <p:nvSpPr>
          <p:cNvPr id="7" name="TextBox 6">
            <a:extLst>
              <a:ext uri="{FF2B5EF4-FFF2-40B4-BE49-F238E27FC236}">
                <a16:creationId xmlns:a16="http://schemas.microsoft.com/office/drawing/2014/main" id="{4A28D212-A070-DDEC-3CAF-BD49ADAE7985}"/>
              </a:ext>
            </a:extLst>
          </p:cNvPr>
          <p:cNvSpPr txBox="1"/>
          <p:nvPr/>
        </p:nvSpPr>
        <p:spPr>
          <a:xfrm>
            <a:off x="2133601" y="2803469"/>
            <a:ext cx="7952873" cy="2143279"/>
          </a:xfrm>
          <a:prstGeom prst="rect">
            <a:avLst/>
          </a:prstGeom>
          <a:noFill/>
        </p:spPr>
        <p:txBody>
          <a:bodyPr wrap="square">
            <a:spAutoFit/>
          </a:bodyPr>
          <a:lstStyle/>
          <a:p>
            <a:pPr marL="342900" lvl="0" indent="-342900" algn="just">
              <a:lnSpc>
                <a:spcPct val="107000"/>
              </a:lnSpc>
              <a:spcAft>
                <a:spcPts val="400"/>
              </a:spcAft>
              <a:buClr>
                <a:srgbClr val="000000"/>
              </a:buClr>
              <a:buSzPts val="900"/>
              <a:buFont typeface="Wingdings" pitchFamily="2" charset="2"/>
              <a:buChar char="q"/>
              <a:tabLst>
                <a:tab pos="454025" algn="l"/>
              </a:tabLst>
            </a:pPr>
            <a:r>
              <a:rPr lang="uk-UA" sz="2400" u="none" strike="noStrike" kern="100" spc="0" dirty="0">
                <a:effectLst/>
                <a:latin typeface="Georgia" panose="02040502050405020303" pitchFamily="18" charset="0"/>
                <a:ea typeface="Georgia" panose="02040502050405020303" pitchFamily="18" charset="0"/>
                <a:cs typeface="Georgia" panose="02040502050405020303" pitchFamily="18" charset="0"/>
              </a:rPr>
              <a:t>піти в ідентифікації (наприклад, в материнську роль, роль чоловіка або професійну роль);</a:t>
            </a:r>
            <a:endParaRPr lang="ru-UA" sz="2400" u="none" strike="noStrike" kern="100" spc="0" dirty="0">
              <a:effectLst/>
              <a:latin typeface="Georgia" panose="02040502050405020303" pitchFamily="18" charset="0"/>
              <a:ea typeface="Georgia" panose="02040502050405020303" pitchFamily="18" charset="0"/>
              <a:cs typeface="Georgia" panose="02040502050405020303" pitchFamily="18" charset="0"/>
            </a:endParaRPr>
          </a:p>
          <a:p>
            <a:pPr marL="342900" lvl="0" indent="-342900" algn="just">
              <a:lnSpc>
                <a:spcPct val="107000"/>
              </a:lnSpc>
              <a:spcAft>
                <a:spcPts val="400"/>
              </a:spcAft>
              <a:buClr>
                <a:srgbClr val="000000"/>
              </a:buClr>
              <a:buSzPts val="900"/>
              <a:buFont typeface="Wingdings" pitchFamily="2" charset="2"/>
              <a:buChar char="q"/>
              <a:tabLst>
                <a:tab pos="454025" algn="l"/>
              </a:tabLst>
            </a:pPr>
            <a:r>
              <a:rPr lang="uk-UA" sz="2400" u="none" strike="noStrike" kern="100" spc="0" dirty="0">
                <a:effectLst/>
                <a:latin typeface="Georgia" panose="02040502050405020303" pitchFamily="18" charset="0"/>
                <a:ea typeface="Georgia" panose="02040502050405020303" pitchFamily="18" charset="0"/>
                <a:cs typeface="Georgia" panose="02040502050405020303" pitchFamily="18" charset="0"/>
              </a:rPr>
              <a:t>сховатися за «ми» («Ми прекрасна сім'я»!);</a:t>
            </a:r>
            <a:endParaRPr lang="ru-UA" sz="2400" u="none" strike="noStrike" kern="100" spc="0" dirty="0">
              <a:effectLst/>
              <a:latin typeface="Georgia" panose="02040502050405020303" pitchFamily="18" charset="0"/>
              <a:ea typeface="Georgia" panose="02040502050405020303" pitchFamily="18" charset="0"/>
              <a:cs typeface="Georgia" panose="02040502050405020303" pitchFamily="18" charset="0"/>
            </a:endParaRPr>
          </a:p>
          <a:p>
            <a:pPr marL="342900" lvl="0" indent="-342900" algn="just">
              <a:lnSpc>
                <a:spcPct val="107000"/>
              </a:lnSpc>
              <a:spcAft>
                <a:spcPts val="1500"/>
              </a:spcAft>
              <a:buClr>
                <a:srgbClr val="000000"/>
              </a:buClr>
              <a:buSzPts val="900"/>
              <a:buFont typeface="Wingdings" pitchFamily="2" charset="2"/>
              <a:buChar char="q"/>
              <a:tabLst>
                <a:tab pos="454025" algn="l"/>
              </a:tabLst>
            </a:pPr>
            <a:r>
              <a:rPr lang="uk-UA" sz="2400" u="none" strike="noStrike" kern="100" spc="0" dirty="0">
                <a:effectLst/>
                <a:latin typeface="Georgia" panose="02040502050405020303" pitchFamily="18" charset="0"/>
                <a:ea typeface="Georgia" panose="02040502050405020303" pitchFamily="18" charset="0"/>
                <a:cs typeface="Georgia" panose="02040502050405020303" pitchFamily="18" charset="0"/>
              </a:rPr>
              <a:t>наслідувати сексуальну (гендерну) роль («Я справжній чоловік», «Я трансвестит»).</a:t>
            </a:r>
            <a:endParaRPr lang="ru-UA" sz="2400" u="none" strike="noStrike" kern="100" spc="0" dirty="0">
              <a:effectLst/>
              <a:latin typeface="Georgia" panose="02040502050405020303" pitchFamily="18" charset="0"/>
              <a:ea typeface="Georgia" panose="02040502050405020303" pitchFamily="18" charset="0"/>
              <a:cs typeface="Georgia" panose="02040502050405020303" pitchFamily="18" charset="0"/>
            </a:endParaRPr>
          </a:p>
        </p:txBody>
      </p:sp>
      <p:sp>
        <p:nvSpPr>
          <p:cNvPr id="8" name="TextBox 7">
            <a:extLst>
              <a:ext uri="{FF2B5EF4-FFF2-40B4-BE49-F238E27FC236}">
                <a16:creationId xmlns:a16="http://schemas.microsoft.com/office/drawing/2014/main" id="{DF5752B4-E729-91E6-E499-2CE1DCC37C58}"/>
              </a:ext>
            </a:extLst>
          </p:cNvPr>
          <p:cNvSpPr txBox="1"/>
          <p:nvPr/>
        </p:nvSpPr>
        <p:spPr>
          <a:xfrm>
            <a:off x="7904748" y="6416396"/>
            <a:ext cx="4287252" cy="369332"/>
          </a:xfrm>
          <a:prstGeom prst="rect">
            <a:avLst/>
          </a:prstGeom>
          <a:noFill/>
        </p:spPr>
        <p:txBody>
          <a:bodyPr wrap="square">
            <a:spAutoFit/>
          </a:bodyPr>
          <a:lstStyle/>
          <a:p>
            <a:r>
              <a:rPr lang="uk-UA" sz="1800" dirty="0"/>
              <a:t>Франц </a:t>
            </a:r>
            <a:r>
              <a:rPr lang="uk-UA" sz="1800" dirty="0" err="1"/>
              <a:t>Рупперт</a:t>
            </a:r>
            <a:r>
              <a:rPr lang="uk-UA" sz="1800" dirty="0"/>
              <a:t> (</a:t>
            </a:r>
            <a:r>
              <a:rPr lang="en-US" sz="1800" dirty="0"/>
              <a:t>Franz Ruppert</a:t>
            </a:r>
            <a:r>
              <a:rPr lang="uk-UA" sz="1800" dirty="0"/>
              <a:t>) 2014</a:t>
            </a:r>
            <a:endParaRPr lang="uk-UA" dirty="0"/>
          </a:p>
        </p:txBody>
      </p:sp>
      <p:sp>
        <p:nvSpPr>
          <p:cNvPr id="10" name="TextBox 9">
            <a:extLst>
              <a:ext uri="{FF2B5EF4-FFF2-40B4-BE49-F238E27FC236}">
                <a16:creationId xmlns:a16="http://schemas.microsoft.com/office/drawing/2014/main" id="{4839F5F8-D724-D982-2520-AE937C47A7E1}"/>
              </a:ext>
            </a:extLst>
          </p:cNvPr>
          <p:cNvSpPr txBox="1"/>
          <p:nvPr/>
        </p:nvSpPr>
        <p:spPr>
          <a:xfrm>
            <a:off x="1524000" y="1376148"/>
            <a:ext cx="9496926" cy="461665"/>
          </a:xfrm>
          <a:prstGeom prst="rect">
            <a:avLst/>
          </a:prstGeom>
          <a:noFill/>
        </p:spPr>
        <p:txBody>
          <a:bodyPr wrap="square" rtlCol="0">
            <a:spAutoFit/>
          </a:bodyPr>
          <a:lstStyle/>
          <a:p>
            <a:r>
              <a:rPr lang="uk-UA" sz="2400" b="1" i="1" dirty="0"/>
              <a:t>Основні стратегії виживання при травмі ідентичності :</a:t>
            </a:r>
          </a:p>
        </p:txBody>
      </p:sp>
    </p:spTree>
    <p:extLst>
      <p:ext uri="{BB962C8B-B14F-4D97-AF65-F5344CB8AC3E}">
        <p14:creationId xmlns:p14="http://schemas.microsoft.com/office/powerpoint/2010/main" val="3110267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20000"/>
                <a:lumOff val="80000"/>
              </a:schemeClr>
            </a:gs>
            <a:gs pos="50000">
              <a:schemeClr val="bg2">
                <a:lumMod val="60000"/>
                <a:lumOff val="4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A80C17-517E-9D64-BD65-27F9E73DD9CE}"/>
              </a:ext>
            </a:extLst>
          </p:cNvPr>
          <p:cNvSpPr txBox="1"/>
          <p:nvPr/>
        </p:nvSpPr>
        <p:spPr>
          <a:xfrm>
            <a:off x="4165600" y="433401"/>
            <a:ext cx="6096000" cy="523220"/>
          </a:xfrm>
          <a:prstGeom prst="rect">
            <a:avLst/>
          </a:prstGeom>
          <a:noFill/>
        </p:spPr>
        <p:txBody>
          <a:bodyPr wrap="square">
            <a:spAutoFit/>
          </a:bodyPr>
          <a:lstStyle/>
          <a:p>
            <a:pPr lvl="0"/>
            <a:r>
              <a:rPr lang="ru-RU" sz="2800" b="1" dirty="0"/>
              <a:t>ТРАВМА  ЛЮБОВІ</a:t>
            </a:r>
          </a:p>
        </p:txBody>
      </p:sp>
      <p:sp>
        <p:nvSpPr>
          <p:cNvPr id="4" name="TextBox 3">
            <a:extLst>
              <a:ext uri="{FF2B5EF4-FFF2-40B4-BE49-F238E27FC236}">
                <a16:creationId xmlns:a16="http://schemas.microsoft.com/office/drawing/2014/main" id="{E64D76D0-5109-D282-4058-CF160FB05D2A}"/>
              </a:ext>
            </a:extLst>
          </p:cNvPr>
          <p:cNvSpPr txBox="1"/>
          <p:nvPr/>
        </p:nvSpPr>
        <p:spPr>
          <a:xfrm>
            <a:off x="401052" y="1485071"/>
            <a:ext cx="11646568" cy="5408981"/>
          </a:xfrm>
          <a:prstGeom prst="rect">
            <a:avLst/>
          </a:prstGeom>
          <a:noFill/>
        </p:spPr>
        <p:txBody>
          <a:bodyPr wrap="square">
            <a:spAutoFit/>
          </a:bodyPr>
          <a:lstStyle/>
          <a:p>
            <a:pPr marL="342900" lvl="0" indent="-342900" algn="just" fontAlgn="base">
              <a:lnSpc>
                <a:spcPct val="132000"/>
              </a:lnSpc>
              <a:buClr>
                <a:srgbClr val="000000"/>
              </a:buClr>
              <a:buSzPts val="1000"/>
              <a:buFont typeface="Courier New" panose="02070309020205020404" pitchFamily="49" charset="0"/>
              <a:buChar char="o"/>
            </a:pPr>
            <a:r>
              <a:rPr lang="uk-UA" sz="2200" u="none" strike="noStrike" kern="100" dirty="0" err="1">
                <a:effectLst/>
                <a:uFill>
                  <a:solidFill>
                    <a:srgbClr val="000000"/>
                  </a:solidFill>
                </a:uFill>
                <a:latin typeface="Wingdings" pitchFamily="2" charset="2"/>
                <a:ea typeface="Wingdings" pitchFamily="2" charset="2"/>
                <a:cs typeface="Wingdings" pitchFamily="2" charset="2"/>
              </a:rPr>
              <a:t>навʼязлива</a:t>
            </a:r>
            <a:r>
              <a:rPr lang="uk-UA" sz="2200" u="none" strike="noStrike" kern="100" dirty="0">
                <a:effectLst/>
                <a:uFill>
                  <a:solidFill>
                    <a:srgbClr val="000000"/>
                  </a:solidFill>
                </a:uFill>
                <a:latin typeface="Wingdings" pitchFamily="2" charset="2"/>
                <a:ea typeface="Wingdings" pitchFamily="2" charset="2"/>
                <a:cs typeface="Wingdings" pitchFamily="2" charset="2"/>
              </a:rPr>
              <a:t> причепливість</a:t>
            </a:r>
            <a:endParaRPr lang="ru-UA" sz="2200" u="none" strike="noStrike" kern="100" dirty="0">
              <a:effectLst/>
              <a:uFill>
                <a:solidFill>
                  <a:srgbClr val="000000"/>
                </a:solidFill>
              </a:uFill>
              <a:latin typeface="Wingdings" pitchFamily="2" charset="2"/>
              <a:ea typeface="Wingdings" pitchFamily="2" charset="2"/>
              <a:cs typeface="Wingdings" pitchFamily="2" charset="2"/>
            </a:endParaRPr>
          </a:p>
          <a:p>
            <a:pPr marL="342900" lvl="0" indent="-342900" algn="just" fontAlgn="base">
              <a:lnSpc>
                <a:spcPct val="132000"/>
              </a:lnSpc>
              <a:buClr>
                <a:srgbClr val="000000"/>
              </a:buClr>
              <a:buSzPts val="1000"/>
              <a:buFont typeface="Courier New" panose="02070309020205020404" pitchFamily="49" charset="0"/>
              <a:buChar char="o"/>
            </a:pPr>
            <a:r>
              <a:rPr lang="uk-UA" sz="2200" u="none" strike="noStrike" kern="100" dirty="0">
                <a:effectLst/>
                <a:uFill>
                  <a:solidFill>
                    <a:srgbClr val="000000"/>
                  </a:solidFill>
                </a:uFill>
                <a:latin typeface="Wingdings" pitchFamily="2" charset="2"/>
                <a:ea typeface="Wingdings" pitchFamily="2" charset="2"/>
                <a:cs typeface="Wingdings" pitchFamily="2" charset="2"/>
              </a:rPr>
              <a:t>боязливість</a:t>
            </a:r>
            <a:endParaRPr lang="ru-UA" sz="2200" u="none" strike="noStrike" kern="100" dirty="0">
              <a:effectLst/>
              <a:uFill>
                <a:solidFill>
                  <a:srgbClr val="000000"/>
                </a:solidFill>
              </a:uFill>
              <a:latin typeface="Wingdings" pitchFamily="2" charset="2"/>
              <a:ea typeface="Wingdings" pitchFamily="2" charset="2"/>
              <a:cs typeface="Wingdings" pitchFamily="2" charset="2"/>
            </a:endParaRPr>
          </a:p>
          <a:p>
            <a:pPr marL="342900" lvl="0" indent="-342900" algn="just" fontAlgn="base">
              <a:lnSpc>
                <a:spcPct val="132000"/>
              </a:lnSpc>
              <a:buClr>
                <a:srgbClr val="000000"/>
              </a:buClr>
              <a:buSzPts val="1000"/>
              <a:buFont typeface="Courier New" panose="02070309020205020404" pitchFamily="49" charset="0"/>
              <a:buChar char="o"/>
            </a:pPr>
            <a:r>
              <a:rPr lang="uk-UA" sz="2200" u="none" strike="noStrike" kern="100" dirty="0">
                <a:effectLst/>
                <a:uFill>
                  <a:solidFill>
                    <a:srgbClr val="000000"/>
                  </a:solidFill>
                </a:uFill>
                <a:latin typeface="Wingdings" pitchFamily="2" charset="2"/>
                <a:ea typeface="Wingdings" pitchFamily="2" charset="2"/>
                <a:cs typeface="Wingdings" pitchFamily="2" charset="2"/>
              </a:rPr>
              <a:t>надмірне бажання близькості</a:t>
            </a:r>
            <a:endParaRPr lang="ru-UA" sz="2200" u="none" strike="noStrike" kern="100" dirty="0">
              <a:effectLst/>
              <a:uFill>
                <a:solidFill>
                  <a:srgbClr val="000000"/>
                </a:solidFill>
              </a:uFill>
              <a:latin typeface="Wingdings" pitchFamily="2" charset="2"/>
              <a:ea typeface="Wingdings" pitchFamily="2" charset="2"/>
              <a:cs typeface="Wingdings" pitchFamily="2" charset="2"/>
            </a:endParaRPr>
          </a:p>
          <a:p>
            <a:pPr marL="342900" lvl="0" indent="-342900" algn="just" fontAlgn="base">
              <a:lnSpc>
                <a:spcPct val="132000"/>
              </a:lnSpc>
              <a:buClr>
                <a:srgbClr val="000000"/>
              </a:buClr>
              <a:buSzPts val="1000"/>
              <a:buFont typeface="Courier New" panose="02070309020205020404" pitchFamily="49" charset="0"/>
              <a:buChar char="o"/>
            </a:pPr>
            <a:r>
              <a:rPr lang="uk-UA" sz="2200" u="none" strike="noStrike" kern="100" dirty="0">
                <a:effectLst/>
                <a:uFill>
                  <a:solidFill>
                    <a:srgbClr val="000000"/>
                  </a:solidFill>
                </a:uFill>
                <a:latin typeface="Wingdings" pitchFamily="2" charset="2"/>
                <a:ea typeface="Wingdings" pitchFamily="2" charset="2"/>
                <a:cs typeface="Wingdings" pitchFamily="2" charset="2"/>
              </a:rPr>
              <a:t>потреба у визнанні</a:t>
            </a:r>
            <a:endParaRPr lang="ru-UA" sz="2200" u="none" strike="noStrike" kern="100" dirty="0">
              <a:effectLst/>
              <a:uFill>
                <a:solidFill>
                  <a:srgbClr val="000000"/>
                </a:solidFill>
              </a:uFill>
              <a:latin typeface="Wingdings" pitchFamily="2" charset="2"/>
              <a:ea typeface="Wingdings" pitchFamily="2" charset="2"/>
              <a:cs typeface="Wingdings" pitchFamily="2" charset="2"/>
            </a:endParaRPr>
          </a:p>
          <a:p>
            <a:pPr marL="342900" lvl="0" indent="-342900" algn="just" fontAlgn="base">
              <a:lnSpc>
                <a:spcPct val="132000"/>
              </a:lnSpc>
              <a:buClr>
                <a:srgbClr val="000000"/>
              </a:buClr>
              <a:buSzPts val="1000"/>
              <a:buFont typeface="Courier New" panose="02070309020205020404" pitchFamily="49" charset="0"/>
              <a:buChar char="o"/>
            </a:pPr>
            <a:r>
              <a:rPr lang="uk-UA" sz="2200" u="none" strike="noStrike" kern="100" dirty="0">
                <a:effectLst/>
                <a:uFill>
                  <a:solidFill>
                    <a:srgbClr val="000000"/>
                  </a:solidFill>
                </a:uFill>
                <a:latin typeface="Wingdings" pitchFamily="2" charset="2"/>
                <a:ea typeface="Wingdings" pitchFamily="2" charset="2"/>
                <a:cs typeface="Wingdings" pitchFamily="2" charset="2"/>
              </a:rPr>
              <a:t>нездатність бути наодинці</a:t>
            </a:r>
            <a:endParaRPr lang="ru-UA" sz="2200" u="none" strike="noStrike" kern="100" dirty="0">
              <a:effectLst/>
              <a:uFill>
                <a:solidFill>
                  <a:srgbClr val="000000"/>
                </a:solidFill>
              </a:uFill>
              <a:latin typeface="Wingdings" pitchFamily="2" charset="2"/>
              <a:ea typeface="Wingdings" pitchFamily="2" charset="2"/>
              <a:cs typeface="Wingdings" pitchFamily="2" charset="2"/>
            </a:endParaRPr>
          </a:p>
          <a:p>
            <a:pPr marL="342900" lvl="0" indent="-342900" algn="just" fontAlgn="base">
              <a:lnSpc>
                <a:spcPct val="132000"/>
              </a:lnSpc>
              <a:buClr>
                <a:srgbClr val="000000"/>
              </a:buClr>
              <a:buSzPts val="1000"/>
              <a:buFont typeface="Courier New" panose="02070309020205020404" pitchFamily="49" charset="0"/>
              <a:buChar char="o"/>
            </a:pPr>
            <a:r>
              <a:rPr lang="uk-UA" sz="2200" u="none" strike="noStrike" kern="100" dirty="0" err="1">
                <a:effectLst/>
                <a:uFill>
                  <a:solidFill>
                    <a:srgbClr val="000000"/>
                  </a:solidFill>
                </a:uFill>
                <a:latin typeface="Wingdings" pitchFamily="2" charset="2"/>
                <a:ea typeface="Wingdings" pitchFamily="2" charset="2"/>
                <a:cs typeface="Wingdings" pitchFamily="2" charset="2"/>
              </a:rPr>
              <a:t>навʼязливе</a:t>
            </a:r>
            <a:r>
              <a:rPr lang="uk-UA" sz="2200" u="none" strike="noStrike" kern="100" dirty="0">
                <a:effectLst/>
                <a:uFill>
                  <a:solidFill>
                    <a:srgbClr val="000000"/>
                  </a:solidFill>
                </a:uFill>
                <a:latin typeface="Wingdings" pitchFamily="2" charset="2"/>
                <a:ea typeface="Wingdings" pitchFamily="2" charset="2"/>
                <a:cs typeface="Wingdings" pitchFamily="2" charset="2"/>
              </a:rPr>
              <a:t> бажання постійної дії</a:t>
            </a:r>
            <a:endParaRPr lang="ru-UA" sz="2200" u="none" strike="noStrike" kern="100" dirty="0">
              <a:effectLst/>
              <a:uFill>
                <a:solidFill>
                  <a:srgbClr val="000000"/>
                </a:solidFill>
              </a:uFill>
              <a:latin typeface="Wingdings" pitchFamily="2" charset="2"/>
              <a:ea typeface="Wingdings" pitchFamily="2" charset="2"/>
              <a:cs typeface="Wingdings" pitchFamily="2" charset="2"/>
            </a:endParaRPr>
          </a:p>
          <a:p>
            <a:pPr marL="342900" lvl="0" indent="-342900" algn="just" fontAlgn="base">
              <a:lnSpc>
                <a:spcPct val="132000"/>
              </a:lnSpc>
              <a:buClr>
                <a:srgbClr val="000000"/>
              </a:buClr>
              <a:buSzPts val="1000"/>
              <a:buFont typeface="Courier New" panose="02070309020205020404" pitchFamily="49" charset="0"/>
              <a:buChar char="o"/>
            </a:pPr>
            <a:r>
              <a:rPr lang="uk-UA" sz="2200" u="none" strike="noStrike" kern="100" dirty="0" err="1">
                <a:effectLst/>
                <a:uFill>
                  <a:solidFill>
                    <a:srgbClr val="000000"/>
                  </a:solidFill>
                </a:uFill>
                <a:latin typeface="Wingdings" pitchFamily="2" charset="2"/>
                <a:ea typeface="Wingdings" pitchFamily="2" charset="2"/>
                <a:cs typeface="Wingdings" pitchFamily="2" charset="2"/>
              </a:rPr>
              <a:t>надтурбота</a:t>
            </a:r>
            <a:r>
              <a:rPr lang="uk-UA" sz="2200" u="none" strike="noStrike" kern="100" dirty="0">
                <a:effectLst/>
                <a:uFill>
                  <a:solidFill>
                    <a:srgbClr val="000000"/>
                  </a:solidFill>
                </a:uFill>
                <a:latin typeface="Wingdings" pitchFamily="2" charset="2"/>
                <a:ea typeface="Wingdings" pitchFamily="2" charset="2"/>
                <a:cs typeface="Wingdings" pitchFamily="2" charset="2"/>
              </a:rPr>
              <a:t> про інших</a:t>
            </a:r>
            <a:endParaRPr lang="ru-UA" sz="2200" u="none" strike="noStrike" kern="100" dirty="0">
              <a:effectLst/>
              <a:uFill>
                <a:solidFill>
                  <a:srgbClr val="000000"/>
                </a:solidFill>
              </a:uFill>
              <a:latin typeface="Wingdings" pitchFamily="2" charset="2"/>
              <a:ea typeface="Wingdings" pitchFamily="2" charset="2"/>
              <a:cs typeface="Wingdings" pitchFamily="2" charset="2"/>
            </a:endParaRPr>
          </a:p>
          <a:p>
            <a:pPr marL="342900" lvl="0" indent="-342900" algn="just" fontAlgn="base">
              <a:lnSpc>
                <a:spcPct val="132000"/>
              </a:lnSpc>
              <a:buClr>
                <a:srgbClr val="000000"/>
              </a:buClr>
              <a:buSzPts val="1000"/>
              <a:buFont typeface="Courier New" panose="02070309020205020404" pitchFamily="49" charset="0"/>
              <a:buChar char="o"/>
            </a:pPr>
            <a:r>
              <a:rPr lang="uk-UA" sz="2200" u="none" strike="noStrike" kern="100" dirty="0">
                <a:effectLst/>
                <a:uFill>
                  <a:solidFill>
                    <a:srgbClr val="000000"/>
                  </a:solidFill>
                </a:uFill>
                <a:latin typeface="Wingdings" pitchFamily="2" charset="2"/>
                <a:ea typeface="Wingdings" pitchFamily="2" charset="2"/>
                <a:cs typeface="Wingdings" pitchFamily="2" charset="2"/>
              </a:rPr>
              <a:t>загарбництво і втручання в чуже життя</a:t>
            </a:r>
            <a:endParaRPr lang="ru-UA" sz="2200" u="none" strike="noStrike" kern="100" dirty="0">
              <a:effectLst/>
              <a:uFill>
                <a:solidFill>
                  <a:srgbClr val="000000"/>
                </a:solidFill>
              </a:uFill>
              <a:latin typeface="Wingdings" pitchFamily="2" charset="2"/>
              <a:ea typeface="Wingdings" pitchFamily="2" charset="2"/>
              <a:cs typeface="Wingdings" pitchFamily="2" charset="2"/>
            </a:endParaRPr>
          </a:p>
          <a:p>
            <a:pPr indent="254000" algn="just">
              <a:lnSpc>
                <a:spcPct val="132000"/>
              </a:lnSpc>
            </a:pPr>
            <a:r>
              <a:rPr lang="uk-UA" sz="2200" i="1" kern="100" dirty="0">
                <a:effectLst/>
                <a:latin typeface="Georgia" panose="02040502050405020303" pitchFamily="18" charset="0"/>
                <a:ea typeface="Georgia" panose="02040502050405020303" pitchFamily="18" charset="0"/>
                <a:cs typeface="Georgia" panose="02040502050405020303" pitchFamily="18" charset="0"/>
              </a:rPr>
              <a:t>Заручники травми любові почувають себе </a:t>
            </a:r>
            <a:r>
              <a:rPr lang="uk-UA" sz="2200" i="1" kern="100" dirty="0">
                <a:latin typeface="Georgia" panose="02040502050405020303" pitchFamily="18" charset="0"/>
                <a:ea typeface="Georgia" panose="02040502050405020303" pitchFamily="18" charset="0"/>
                <a:cs typeface="Georgia" panose="02040502050405020303" pitchFamily="18" charset="0"/>
              </a:rPr>
              <a:t>непотрібними</a:t>
            </a:r>
            <a:r>
              <a:rPr lang="uk-UA" sz="2200" i="1" kern="100" dirty="0">
                <a:effectLst/>
                <a:latin typeface="Georgia" panose="02040502050405020303" pitchFamily="18" charset="0"/>
                <a:ea typeface="Georgia" panose="02040502050405020303" pitchFamily="18" charset="0"/>
                <a:cs typeface="Georgia" panose="02040502050405020303" pitchFamily="18" charset="0"/>
              </a:rPr>
              <a:t> і соромляться власного існування. Замість того щоб просто бути, вони постійно усі оцінюють. Вони шукають сенс в зовнішньому, тому що вже в ранньому віці втратили контакт з собою.</a:t>
            </a:r>
            <a:endParaRPr lang="ru-UA" sz="2200" i="1" kern="100" dirty="0">
              <a:effectLst/>
              <a:latin typeface="Georgia" panose="02040502050405020303" pitchFamily="18" charset="0"/>
              <a:ea typeface="Georgia" panose="02040502050405020303" pitchFamily="18" charset="0"/>
              <a:cs typeface="Georgia" panose="02040502050405020303" pitchFamily="18" charset="0"/>
            </a:endParaRPr>
          </a:p>
        </p:txBody>
      </p:sp>
      <p:sp>
        <p:nvSpPr>
          <p:cNvPr id="6" name="TextBox 5">
            <a:extLst>
              <a:ext uri="{FF2B5EF4-FFF2-40B4-BE49-F238E27FC236}">
                <a16:creationId xmlns:a16="http://schemas.microsoft.com/office/drawing/2014/main" id="{0CE27645-B42A-6B64-A26A-9683D1793A92}"/>
              </a:ext>
            </a:extLst>
          </p:cNvPr>
          <p:cNvSpPr txBox="1"/>
          <p:nvPr/>
        </p:nvSpPr>
        <p:spPr>
          <a:xfrm>
            <a:off x="2697079" y="956621"/>
            <a:ext cx="6797841" cy="529247"/>
          </a:xfrm>
          <a:prstGeom prst="rect">
            <a:avLst/>
          </a:prstGeom>
          <a:noFill/>
        </p:spPr>
        <p:txBody>
          <a:bodyPr wrap="square">
            <a:spAutoFit/>
          </a:bodyPr>
          <a:lstStyle/>
          <a:p>
            <a:pPr indent="254000" algn="just">
              <a:lnSpc>
                <a:spcPct val="132000"/>
              </a:lnSpc>
            </a:pPr>
            <a:r>
              <a:rPr lang="uk-UA" sz="2400" b="1" kern="100" dirty="0">
                <a:effectLst/>
                <a:latin typeface="Georgia" panose="02040502050405020303" pitchFamily="18" charset="0"/>
                <a:ea typeface="Georgia" panose="02040502050405020303" pitchFamily="18" charset="0"/>
                <a:cs typeface="Georgia" panose="02040502050405020303" pitchFamily="18" charset="0"/>
              </a:rPr>
              <a:t>Характерні симптоми травми любові</a:t>
            </a:r>
            <a:endParaRPr lang="ru-UA" sz="2400" b="1" kern="100" dirty="0">
              <a:effectLst/>
              <a:latin typeface="Georgia" panose="02040502050405020303" pitchFamily="18" charset="0"/>
              <a:ea typeface="Georgia" panose="02040502050405020303" pitchFamily="18" charset="0"/>
              <a:cs typeface="Georgia" panose="02040502050405020303" pitchFamily="18" charset="0"/>
            </a:endParaRPr>
          </a:p>
        </p:txBody>
      </p:sp>
    </p:spTree>
    <p:extLst>
      <p:ext uri="{BB962C8B-B14F-4D97-AF65-F5344CB8AC3E}">
        <p14:creationId xmlns:p14="http://schemas.microsoft.com/office/powerpoint/2010/main" val="38223450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20000"/>
                <a:lumOff val="80000"/>
              </a:schemeClr>
            </a:gs>
            <a:gs pos="50000">
              <a:schemeClr val="bg2">
                <a:lumMod val="60000"/>
                <a:lumOff val="4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A80C17-517E-9D64-BD65-27F9E73DD9CE}"/>
              </a:ext>
            </a:extLst>
          </p:cNvPr>
          <p:cNvSpPr txBox="1"/>
          <p:nvPr/>
        </p:nvSpPr>
        <p:spPr>
          <a:xfrm>
            <a:off x="4165600" y="433401"/>
            <a:ext cx="6096000" cy="523220"/>
          </a:xfrm>
          <a:prstGeom prst="rect">
            <a:avLst/>
          </a:prstGeom>
          <a:noFill/>
        </p:spPr>
        <p:txBody>
          <a:bodyPr wrap="square">
            <a:spAutoFit/>
          </a:bodyPr>
          <a:lstStyle/>
          <a:p>
            <a:pPr lvl="0"/>
            <a:r>
              <a:rPr lang="ru-RU" sz="2800" b="1" dirty="0"/>
              <a:t>ТРАВМА  ЛЮБОВІ</a:t>
            </a:r>
          </a:p>
        </p:txBody>
      </p:sp>
      <p:sp>
        <p:nvSpPr>
          <p:cNvPr id="4" name="TextBox 3">
            <a:extLst>
              <a:ext uri="{FF2B5EF4-FFF2-40B4-BE49-F238E27FC236}">
                <a16:creationId xmlns:a16="http://schemas.microsoft.com/office/drawing/2014/main" id="{E64D76D0-5109-D282-4058-CF160FB05D2A}"/>
              </a:ext>
            </a:extLst>
          </p:cNvPr>
          <p:cNvSpPr txBox="1"/>
          <p:nvPr/>
        </p:nvSpPr>
        <p:spPr>
          <a:xfrm>
            <a:off x="1058779" y="1208135"/>
            <a:ext cx="10427367" cy="3454279"/>
          </a:xfrm>
          <a:prstGeom prst="rect">
            <a:avLst/>
          </a:prstGeom>
          <a:noFill/>
        </p:spPr>
        <p:txBody>
          <a:bodyPr wrap="square">
            <a:spAutoFit/>
          </a:bodyPr>
          <a:lstStyle/>
          <a:p>
            <a:pPr indent="254000" algn="just">
              <a:lnSpc>
                <a:spcPct val="132000"/>
              </a:lnSpc>
            </a:pPr>
            <a:r>
              <a:rPr lang="uk-UA" sz="2400" b="1" kern="100" dirty="0">
                <a:effectLst/>
                <a:latin typeface="Georgia" panose="02040502050405020303" pitchFamily="18" charset="0"/>
                <a:ea typeface="Georgia" panose="02040502050405020303" pitchFamily="18" charset="0"/>
                <a:cs typeface="Georgia" panose="02040502050405020303" pitchFamily="18" charset="0"/>
              </a:rPr>
              <a:t>Основні стратегії виживання при травмі любові :</a:t>
            </a:r>
            <a:endParaRPr lang="ru-UA" sz="2400" kern="100" dirty="0">
              <a:effectLst/>
              <a:latin typeface="Georgia" panose="02040502050405020303" pitchFamily="18" charset="0"/>
              <a:ea typeface="Georgia" panose="02040502050405020303" pitchFamily="18" charset="0"/>
              <a:cs typeface="Georgia" panose="02040502050405020303" pitchFamily="18" charset="0"/>
            </a:endParaRPr>
          </a:p>
          <a:p>
            <a:pPr marL="342900" indent="-342900" algn="just">
              <a:lnSpc>
                <a:spcPct val="132000"/>
              </a:lnSpc>
              <a:buFont typeface="Arial" panose="020B0604020202020204" pitchFamily="34" charset="0"/>
              <a:buChar char="•"/>
            </a:pPr>
            <a:r>
              <a:rPr lang="uk-UA" sz="2400" kern="100" dirty="0">
                <a:effectLst/>
                <a:latin typeface="Georgia" panose="02040502050405020303" pitchFamily="18" charset="0"/>
                <a:ea typeface="Georgia" panose="02040502050405020303" pitchFamily="18" charset="0"/>
                <a:cs typeface="Georgia" panose="02040502050405020303" pitchFamily="18" charset="0"/>
              </a:rPr>
              <a:t>Занурюватися в ілюзії любові : «Я знаю, що глибоко в душі моя мама, мій батько люблять мене не дивлячись ні на що».</a:t>
            </a:r>
            <a:endParaRPr lang="ru-UA" sz="2400" kern="100" dirty="0">
              <a:effectLst/>
              <a:latin typeface="Georgia" panose="02040502050405020303" pitchFamily="18" charset="0"/>
              <a:ea typeface="Georgia" panose="02040502050405020303" pitchFamily="18" charset="0"/>
              <a:cs typeface="Georgia" panose="02040502050405020303" pitchFamily="18" charset="0"/>
            </a:endParaRPr>
          </a:p>
          <a:p>
            <a:pPr marL="342900" indent="-342900" algn="just">
              <a:lnSpc>
                <a:spcPct val="132000"/>
              </a:lnSpc>
              <a:buFont typeface="Arial" panose="020B0604020202020204" pitchFamily="34" charset="0"/>
              <a:buChar char="•"/>
            </a:pPr>
            <a:r>
              <a:rPr lang="uk-UA" sz="2400" kern="100" dirty="0">
                <a:effectLst/>
                <a:latin typeface="Georgia" panose="02040502050405020303" pitchFamily="18" charset="0"/>
                <a:ea typeface="Georgia" panose="02040502050405020303" pitchFamily="18" charset="0"/>
                <a:cs typeface="Georgia" panose="02040502050405020303" pitchFamily="18" charset="0"/>
              </a:rPr>
              <a:t>Викликати ілюзію любові у інших: «Ти для мене усе»!</a:t>
            </a:r>
            <a:endParaRPr lang="ru-UA" sz="2400" kern="100" dirty="0">
              <a:effectLst/>
              <a:latin typeface="Georgia" panose="02040502050405020303" pitchFamily="18" charset="0"/>
              <a:ea typeface="Georgia" panose="02040502050405020303" pitchFamily="18" charset="0"/>
              <a:cs typeface="Georgia" panose="02040502050405020303" pitchFamily="18" charset="0"/>
            </a:endParaRPr>
          </a:p>
          <a:p>
            <a:pPr marL="342900" indent="-342900" algn="just">
              <a:lnSpc>
                <a:spcPct val="132000"/>
              </a:lnSpc>
              <a:buFont typeface="Arial" panose="020B0604020202020204" pitchFamily="34" charset="0"/>
              <a:buChar char="•"/>
            </a:pPr>
            <a:r>
              <a:rPr lang="uk-UA" sz="2400" kern="100" dirty="0">
                <a:effectLst/>
                <a:latin typeface="Georgia" panose="02040502050405020303" pitchFamily="18" charset="0"/>
                <a:ea typeface="Georgia" panose="02040502050405020303" pitchFamily="18" charset="0"/>
                <a:cs typeface="Georgia" panose="02040502050405020303" pitchFamily="18" charset="0"/>
              </a:rPr>
              <a:t>Приписувати любові чарівні властивості: «Любов залікує будь-які рани»!</a:t>
            </a:r>
            <a:endParaRPr lang="ru-UA" sz="2400" kern="100" dirty="0">
              <a:effectLst/>
              <a:latin typeface="Georgia" panose="02040502050405020303" pitchFamily="18" charset="0"/>
              <a:ea typeface="Georgia" panose="02040502050405020303" pitchFamily="18" charset="0"/>
              <a:cs typeface="Georgia" panose="02040502050405020303" pitchFamily="18" charset="0"/>
            </a:endParaRPr>
          </a:p>
          <a:p>
            <a:pPr marL="342900" indent="-342900" algn="just">
              <a:lnSpc>
                <a:spcPct val="132000"/>
              </a:lnSpc>
              <a:buFont typeface="Arial" panose="020B0604020202020204" pitchFamily="34" charset="0"/>
              <a:buChar char="•"/>
            </a:pPr>
            <a:r>
              <a:rPr lang="uk-UA" sz="2400" kern="100" dirty="0">
                <a:effectLst/>
                <a:latin typeface="Georgia" panose="02040502050405020303" pitchFamily="18" charset="0"/>
                <a:ea typeface="Georgia" panose="02040502050405020303" pitchFamily="18" charset="0"/>
                <a:cs typeface="Georgia" panose="02040502050405020303" pitchFamily="18" charset="0"/>
              </a:rPr>
              <a:t>Жертвувати собою заради інших із-за нездійсненої любові.</a:t>
            </a:r>
            <a:endParaRPr lang="ru-UA" sz="2400" kern="100" dirty="0">
              <a:effectLst/>
              <a:latin typeface="Georgia" panose="02040502050405020303" pitchFamily="18" charset="0"/>
              <a:ea typeface="Georgia" panose="02040502050405020303" pitchFamily="18" charset="0"/>
              <a:cs typeface="Georgia" panose="02040502050405020303" pitchFamily="18" charset="0"/>
            </a:endParaRPr>
          </a:p>
        </p:txBody>
      </p:sp>
      <p:sp>
        <p:nvSpPr>
          <p:cNvPr id="8" name="TextBox 7">
            <a:extLst>
              <a:ext uri="{FF2B5EF4-FFF2-40B4-BE49-F238E27FC236}">
                <a16:creationId xmlns:a16="http://schemas.microsoft.com/office/drawing/2014/main" id="{793F8DEE-3C64-117C-CA08-573347A66C8D}"/>
              </a:ext>
            </a:extLst>
          </p:cNvPr>
          <p:cNvSpPr txBox="1"/>
          <p:nvPr/>
        </p:nvSpPr>
        <p:spPr>
          <a:xfrm>
            <a:off x="7904748" y="6416396"/>
            <a:ext cx="4287252" cy="369332"/>
          </a:xfrm>
          <a:prstGeom prst="rect">
            <a:avLst/>
          </a:prstGeom>
          <a:noFill/>
        </p:spPr>
        <p:txBody>
          <a:bodyPr wrap="square">
            <a:spAutoFit/>
          </a:bodyPr>
          <a:lstStyle/>
          <a:p>
            <a:r>
              <a:rPr lang="uk-UA" sz="1800" dirty="0"/>
              <a:t>Франц </a:t>
            </a:r>
            <a:r>
              <a:rPr lang="uk-UA" sz="1800" dirty="0" err="1"/>
              <a:t>Рупперт</a:t>
            </a:r>
            <a:r>
              <a:rPr lang="uk-UA" sz="1800" dirty="0"/>
              <a:t> (</a:t>
            </a:r>
            <a:r>
              <a:rPr lang="en-US" sz="1800" dirty="0"/>
              <a:t>Franz Ruppert</a:t>
            </a:r>
            <a:r>
              <a:rPr lang="uk-UA" sz="1800" dirty="0"/>
              <a:t>) 2014</a:t>
            </a:r>
            <a:endParaRPr lang="uk-UA" dirty="0"/>
          </a:p>
        </p:txBody>
      </p:sp>
    </p:spTree>
    <p:extLst>
      <p:ext uri="{BB962C8B-B14F-4D97-AF65-F5344CB8AC3E}">
        <p14:creationId xmlns:p14="http://schemas.microsoft.com/office/powerpoint/2010/main" val="3170385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1957A6E-34EB-D30F-E9ED-3C8189DCB812}"/>
              </a:ext>
            </a:extLst>
          </p:cNvPr>
          <p:cNvSpPr>
            <a:spLocks noGrp="1"/>
          </p:cNvSpPr>
          <p:nvPr>
            <p:ph idx="1"/>
          </p:nvPr>
        </p:nvSpPr>
        <p:spPr>
          <a:xfrm>
            <a:off x="684211" y="1153153"/>
            <a:ext cx="11122777" cy="4551693"/>
          </a:xfrm>
        </p:spPr>
        <p:txBody>
          <a:bodyPr>
            <a:normAutofit/>
          </a:bodyPr>
          <a:lstStyle/>
          <a:p>
            <a:pPr algn="just"/>
            <a:r>
              <a:rPr lang="uk-UA" sz="2400" dirty="0">
                <a:solidFill>
                  <a:schemeClr val="accent1"/>
                </a:solidFill>
              </a:rPr>
              <a:t>сексуальне насильство – протиправне посягання одного члена сім’ї на статеву недоторканість іншого члена сім’ї, а також дії сексуального характеру по відношенню до неповнолітнього члена сім’ї.</a:t>
            </a:r>
          </a:p>
          <a:p>
            <a:pPr algn="just"/>
            <a:r>
              <a:rPr lang="uk-UA" sz="2400" dirty="0">
                <a:solidFill>
                  <a:schemeClr val="accent1"/>
                </a:solidFill>
              </a:rPr>
              <a:t>Сексуальне насильство над дитиною – це залучення дитини з її згоди або без згоди до сексуальних дій з дорослим задля отримання останнім задоволення чи користі.</a:t>
            </a:r>
          </a:p>
          <a:p>
            <a:pPr algn="just"/>
            <a:r>
              <a:rPr lang="uk-UA" sz="2400" dirty="0">
                <a:solidFill>
                  <a:schemeClr val="accent1"/>
                </a:solidFill>
              </a:rPr>
              <a:t>Варто взяти до уваги, що коли ідеться про сексуальне використання дитини, то її згода значення не має, оскільки злочинець має вікову, фізичну або інтелектуальну перевагу над дитиною.</a:t>
            </a:r>
          </a:p>
        </p:txBody>
      </p:sp>
      <p:sp>
        <p:nvSpPr>
          <p:cNvPr id="5" name="TextBox 4">
            <a:extLst>
              <a:ext uri="{FF2B5EF4-FFF2-40B4-BE49-F238E27FC236}">
                <a16:creationId xmlns:a16="http://schemas.microsoft.com/office/drawing/2014/main" id="{19B40D8F-09A2-86A6-35A8-A0B617A745EB}"/>
              </a:ext>
            </a:extLst>
          </p:cNvPr>
          <p:cNvSpPr txBox="1"/>
          <p:nvPr/>
        </p:nvSpPr>
        <p:spPr>
          <a:xfrm>
            <a:off x="4405978" y="5811507"/>
            <a:ext cx="7401010" cy="646331"/>
          </a:xfrm>
          <a:prstGeom prst="rect">
            <a:avLst/>
          </a:prstGeom>
          <a:noFill/>
        </p:spPr>
        <p:txBody>
          <a:bodyPr wrap="square">
            <a:spAutoFit/>
          </a:bodyPr>
          <a:lstStyle/>
          <a:p>
            <a:r>
              <a:rPr lang="uk-UA" dirty="0">
                <a:solidFill>
                  <a:schemeClr val="accent1"/>
                </a:solidFill>
              </a:rPr>
              <a:t>Закон України «Про попередження насильства в сім‘ї»  </a:t>
            </a:r>
            <a:r>
              <a:rPr lang="en-US" dirty="0">
                <a:solidFill>
                  <a:schemeClr val="accent1"/>
                </a:solidFill>
              </a:rPr>
              <a:t>http://</a:t>
            </a:r>
            <a:r>
              <a:rPr lang="en-US" dirty="0" err="1">
                <a:solidFill>
                  <a:schemeClr val="accent1"/>
                </a:solidFill>
              </a:rPr>
              <a:t>zakon.rada.gov.ua</a:t>
            </a:r>
            <a:r>
              <a:rPr lang="en-US" dirty="0">
                <a:solidFill>
                  <a:schemeClr val="accent1"/>
                </a:solidFill>
              </a:rPr>
              <a:t>/</a:t>
            </a:r>
            <a:r>
              <a:rPr lang="en-US" dirty="0" err="1">
                <a:solidFill>
                  <a:schemeClr val="accent1"/>
                </a:solidFill>
              </a:rPr>
              <a:t>cgi</a:t>
            </a:r>
            <a:r>
              <a:rPr lang="en-US" dirty="0">
                <a:solidFill>
                  <a:schemeClr val="accent1"/>
                </a:solidFill>
              </a:rPr>
              <a:t>-bin/laws/main. </a:t>
            </a:r>
            <a:r>
              <a:rPr lang="en-US" dirty="0" err="1">
                <a:solidFill>
                  <a:schemeClr val="accent1"/>
                </a:solidFill>
              </a:rPr>
              <a:t>ncgi?nreg</a:t>
            </a:r>
            <a:r>
              <a:rPr lang="en-US" dirty="0">
                <a:solidFill>
                  <a:schemeClr val="accent1"/>
                </a:solidFill>
              </a:rPr>
              <a:t>=2789-14</a:t>
            </a:r>
          </a:p>
        </p:txBody>
      </p:sp>
      <p:sp>
        <p:nvSpPr>
          <p:cNvPr id="6" name="TextBox 5">
            <a:extLst>
              <a:ext uri="{FF2B5EF4-FFF2-40B4-BE49-F238E27FC236}">
                <a16:creationId xmlns:a16="http://schemas.microsoft.com/office/drawing/2014/main" id="{908759B2-40A1-98D7-08C6-0FE0C494EC41}"/>
              </a:ext>
            </a:extLst>
          </p:cNvPr>
          <p:cNvSpPr txBox="1"/>
          <p:nvPr/>
        </p:nvSpPr>
        <p:spPr>
          <a:xfrm>
            <a:off x="4165600" y="433401"/>
            <a:ext cx="5908842" cy="523220"/>
          </a:xfrm>
          <a:prstGeom prst="rect">
            <a:avLst/>
          </a:prstGeom>
          <a:noFill/>
        </p:spPr>
        <p:txBody>
          <a:bodyPr wrap="square">
            <a:spAutoFit/>
          </a:bodyPr>
          <a:lstStyle/>
          <a:p>
            <a:pPr lvl="0"/>
            <a:r>
              <a:rPr lang="ru-RU" sz="2800" b="1" dirty="0"/>
              <a:t>ТРАВМА  СЕКСУАЛЬНОСТІ</a:t>
            </a:r>
          </a:p>
        </p:txBody>
      </p:sp>
    </p:spTree>
    <p:extLst>
      <p:ext uri="{BB962C8B-B14F-4D97-AF65-F5344CB8AC3E}">
        <p14:creationId xmlns:p14="http://schemas.microsoft.com/office/powerpoint/2010/main" val="1886550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1957A6E-34EB-D30F-E9ED-3C8189DCB812}"/>
              </a:ext>
            </a:extLst>
          </p:cNvPr>
          <p:cNvSpPr>
            <a:spLocks noGrp="1"/>
          </p:cNvSpPr>
          <p:nvPr>
            <p:ph idx="1"/>
          </p:nvPr>
        </p:nvSpPr>
        <p:spPr>
          <a:xfrm>
            <a:off x="192505" y="192506"/>
            <a:ext cx="11614483" cy="6665494"/>
          </a:xfrm>
        </p:spPr>
        <p:txBody>
          <a:bodyPr>
            <a:normAutofit/>
          </a:bodyPr>
          <a:lstStyle/>
          <a:p>
            <a:pPr marR="6350" indent="336550" algn="just">
              <a:lnSpc>
                <a:spcPct val="108000"/>
              </a:lnSpc>
              <a:spcAft>
                <a:spcPts val="255"/>
              </a:spcAft>
            </a:pPr>
            <a:r>
              <a:rPr lang="uk-UA" sz="1800" dirty="0">
                <a:solidFill>
                  <a:srgbClr val="221F1F"/>
                </a:solidFill>
                <a:effectLst/>
                <a:latin typeface="Garamond" panose="02020404030301010803" pitchFamily="18" charset="0"/>
                <a:ea typeface="Garamond" panose="02020404030301010803" pitchFamily="18" charset="0"/>
                <a:cs typeface="Garamond" panose="02020404030301010803" pitchFamily="18" charset="0"/>
              </a:rPr>
              <a:t>Злочинна сексуальна поведінка по відношенню до дітей можу бути як з фізичним контактом, так і без нього.</a:t>
            </a:r>
            <a:endParaRPr lang="ru-UA" sz="1800" dirty="0">
              <a:solidFill>
                <a:srgbClr val="221F1F"/>
              </a:solidFill>
              <a:effectLst/>
              <a:latin typeface="Garamond" panose="02020404030301010803" pitchFamily="18" charset="0"/>
              <a:ea typeface="Garamond" panose="02020404030301010803" pitchFamily="18" charset="0"/>
              <a:cs typeface="Garamond" panose="02020404030301010803" pitchFamily="18" charset="0"/>
            </a:endParaRPr>
          </a:p>
          <a:p>
            <a:pPr marR="6350" indent="336550" algn="just">
              <a:lnSpc>
                <a:spcPct val="108000"/>
              </a:lnSpc>
              <a:spcAft>
                <a:spcPts val="410"/>
              </a:spcAft>
            </a:pPr>
            <a:r>
              <a:rPr lang="uk-UA" sz="1800" dirty="0">
                <a:solidFill>
                  <a:srgbClr val="221F1F"/>
                </a:solidFill>
                <a:effectLst/>
                <a:latin typeface="Garamond" panose="02020404030301010803" pitchFamily="18" charset="0"/>
                <a:ea typeface="Garamond" panose="02020404030301010803" pitchFamily="18" charset="0"/>
                <a:cs typeface="Garamond" panose="02020404030301010803" pitchFamily="18" charset="0"/>
              </a:rPr>
              <a:t>Злочинна сексуальна поведінка по відношенню до дітей з фізичним контактом включає:</a:t>
            </a:r>
            <a:endParaRPr lang="ru-UA" sz="1800" dirty="0">
              <a:solidFill>
                <a:srgbClr val="221F1F"/>
              </a:solidFill>
              <a:effectLst/>
              <a:latin typeface="Garamond" panose="02020404030301010803" pitchFamily="18" charset="0"/>
              <a:ea typeface="Garamond" panose="02020404030301010803" pitchFamily="18" charset="0"/>
              <a:cs typeface="Garamond" panose="02020404030301010803" pitchFamily="18" charset="0"/>
            </a:endParaRPr>
          </a:p>
          <a:p>
            <a:pPr marL="342900" marR="6350" lvl="0" indent="-342900" algn="just" fontAlgn="base">
              <a:lnSpc>
                <a:spcPct val="108000"/>
              </a:lnSpc>
              <a:spcAft>
                <a:spcPts val="410"/>
              </a:spcAft>
              <a:buClr>
                <a:srgbClr val="221F1F"/>
              </a:buClr>
              <a:buSzPts val="1100"/>
              <a:buFont typeface="Arial" panose="020B0604020202020204" pitchFamily="34" charset="0"/>
              <a:buChar char="–"/>
            </a:pPr>
            <a:r>
              <a:rPr lang="uk-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rPr>
              <a:t>торкання до </a:t>
            </a:r>
            <a:r>
              <a:rPr lang="uk-UA" sz="1800" u="none" strike="noStrike" dirty="0" err="1">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rPr>
              <a:t>геніталій</a:t>
            </a:r>
            <a:r>
              <a:rPr lang="uk-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rPr>
              <a:t> або інтимних частин тіла дитини з метою отримання сексуального задоволення;</a:t>
            </a:r>
            <a:endParaRPr lang="ru-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endParaRPr>
          </a:p>
          <a:p>
            <a:pPr marL="342900" marR="6350" lvl="0" indent="-342900" algn="just" fontAlgn="base">
              <a:lnSpc>
                <a:spcPct val="108000"/>
              </a:lnSpc>
              <a:spcAft>
                <a:spcPts val="410"/>
              </a:spcAft>
              <a:buClr>
                <a:srgbClr val="221F1F"/>
              </a:buClr>
              <a:buSzPts val="1100"/>
              <a:buFont typeface="Arial" panose="020B0604020202020204" pitchFamily="34" charset="0"/>
              <a:buChar char="–"/>
            </a:pPr>
            <a:r>
              <a:rPr lang="uk-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rPr>
              <a:t>примушування дитини торкатися до статевих органів іншої людини;</a:t>
            </a:r>
            <a:endParaRPr lang="ru-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endParaRPr>
          </a:p>
          <a:p>
            <a:pPr marL="342900" marR="6350" lvl="0" indent="-342900" algn="just" fontAlgn="base">
              <a:lnSpc>
                <a:spcPct val="108000"/>
              </a:lnSpc>
              <a:spcAft>
                <a:spcPts val="410"/>
              </a:spcAft>
              <a:buClr>
                <a:srgbClr val="221F1F"/>
              </a:buClr>
              <a:buSzPts val="1100"/>
              <a:buFont typeface="Arial" panose="020B0604020202020204" pitchFamily="34" charset="0"/>
              <a:buChar char="–"/>
            </a:pPr>
            <a:r>
              <a:rPr lang="uk-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rPr>
              <a:t>залучення дитини  до сексуальних «ігор» або статевого акту;</a:t>
            </a:r>
            <a:endParaRPr lang="ru-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endParaRPr>
          </a:p>
          <a:p>
            <a:pPr marL="342900" marR="6350" lvl="0" indent="-342900" algn="just" fontAlgn="base">
              <a:lnSpc>
                <a:spcPct val="108000"/>
              </a:lnSpc>
              <a:spcAft>
                <a:spcPts val="820"/>
              </a:spcAft>
              <a:buClr>
                <a:srgbClr val="221F1F"/>
              </a:buClr>
              <a:buSzPts val="1100"/>
              <a:buFont typeface="Arial" panose="020B0604020202020204" pitchFamily="34" charset="0"/>
              <a:buChar char="–"/>
            </a:pPr>
            <a:r>
              <a:rPr lang="uk-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rPr>
              <a:t>проникнення предметами або частинами тіла (наприклад, пальцями, язиком чи </a:t>
            </a:r>
            <a:r>
              <a:rPr lang="uk-UA" sz="1800" u="none" strike="noStrike" dirty="0" err="1">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rPr>
              <a:t>пенісом</a:t>
            </a:r>
            <a:r>
              <a:rPr lang="uk-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rPr>
              <a:t>) всередину піхви, в рот або анальний отвір дитини.</a:t>
            </a:r>
            <a:endParaRPr lang="ru-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endParaRPr>
          </a:p>
          <a:p>
            <a:pPr marR="6350" indent="336550" algn="just">
              <a:lnSpc>
                <a:spcPct val="108000"/>
              </a:lnSpc>
              <a:spcAft>
                <a:spcPts val="410"/>
              </a:spcAft>
            </a:pPr>
            <a:r>
              <a:rPr lang="uk-UA" sz="1800" dirty="0">
                <a:solidFill>
                  <a:srgbClr val="221F1F"/>
                </a:solidFill>
                <a:effectLst/>
                <a:latin typeface="Garamond" panose="02020404030301010803" pitchFamily="18" charset="0"/>
                <a:ea typeface="Garamond" panose="02020404030301010803" pitchFamily="18" charset="0"/>
                <a:cs typeface="Garamond" panose="02020404030301010803" pitchFamily="18" charset="0"/>
              </a:rPr>
              <a:t>Злочинна сексуальна поведінка по відношенню до дітей без фізичного контакту:</a:t>
            </a:r>
            <a:endParaRPr lang="ru-UA" sz="1800" dirty="0">
              <a:solidFill>
                <a:srgbClr val="221F1F"/>
              </a:solidFill>
              <a:effectLst/>
              <a:latin typeface="Garamond" panose="02020404030301010803" pitchFamily="18" charset="0"/>
              <a:ea typeface="Garamond" panose="02020404030301010803" pitchFamily="18" charset="0"/>
              <a:cs typeface="Garamond" panose="02020404030301010803" pitchFamily="18" charset="0"/>
            </a:endParaRPr>
          </a:p>
          <a:p>
            <a:pPr marL="342900" marR="6350" lvl="0" indent="-342900" algn="just" fontAlgn="base">
              <a:lnSpc>
                <a:spcPct val="108000"/>
              </a:lnSpc>
              <a:spcAft>
                <a:spcPts val="410"/>
              </a:spcAft>
              <a:buClr>
                <a:srgbClr val="221F1F"/>
              </a:buClr>
              <a:buSzPts val="1100"/>
              <a:buFont typeface="Arial" panose="020B0604020202020204" pitchFamily="34" charset="0"/>
              <a:buChar char="–"/>
            </a:pPr>
            <a:r>
              <a:rPr lang="uk-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rPr>
              <a:t>навмисна демонстрація дитині статевих органів дорослої людини;</a:t>
            </a:r>
            <a:endParaRPr lang="ru-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endParaRPr>
          </a:p>
          <a:p>
            <a:pPr marL="342900" marR="6350" lvl="0" indent="-342900" algn="just" fontAlgn="base">
              <a:lnSpc>
                <a:spcPct val="108000"/>
              </a:lnSpc>
              <a:spcAft>
                <a:spcPts val="410"/>
              </a:spcAft>
              <a:buClr>
                <a:srgbClr val="221F1F"/>
              </a:buClr>
              <a:buSzPts val="1100"/>
              <a:buFont typeface="Arial" panose="020B0604020202020204" pitchFamily="34" charset="0"/>
              <a:buChar char="–"/>
            </a:pPr>
            <a:r>
              <a:rPr lang="uk-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rPr>
              <a:t>демонстрування дитині порнографічних матеріалів;</a:t>
            </a:r>
            <a:endParaRPr lang="ru-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endParaRPr>
          </a:p>
          <a:p>
            <a:pPr marL="342900" marR="6350" lvl="0" indent="-342900" algn="just" fontAlgn="base">
              <a:lnSpc>
                <a:spcPct val="108000"/>
              </a:lnSpc>
              <a:spcAft>
                <a:spcPts val="410"/>
              </a:spcAft>
              <a:buClr>
                <a:srgbClr val="221F1F"/>
              </a:buClr>
              <a:buSzPts val="1100"/>
              <a:buFont typeface="Arial" panose="020B0604020202020204" pitchFamily="34" charset="0"/>
              <a:buChar char="–"/>
            </a:pPr>
            <a:r>
              <a:rPr lang="uk-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rPr>
              <a:t>фотографування дитини в сексуальних позах;</a:t>
            </a:r>
            <a:endParaRPr lang="ru-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endParaRPr>
          </a:p>
          <a:p>
            <a:pPr marL="342900" marR="6350" lvl="0" indent="-342900" algn="just" fontAlgn="base">
              <a:lnSpc>
                <a:spcPct val="108000"/>
              </a:lnSpc>
              <a:spcAft>
                <a:spcPts val="410"/>
              </a:spcAft>
              <a:buClr>
                <a:srgbClr val="221F1F"/>
              </a:buClr>
              <a:buSzPts val="1100"/>
              <a:buFont typeface="Arial" panose="020B0604020202020204" pitchFamily="34" charset="0"/>
              <a:buChar char="–"/>
            </a:pPr>
            <a:r>
              <a:rPr lang="uk-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rPr>
              <a:t>заохочення дитини дивитися або слухати статевий акт в реальності або в записі;</a:t>
            </a:r>
            <a:endParaRPr lang="ru-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endParaRPr>
          </a:p>
          <a:p>
            <a:pPr marL="342900" marR="6350" lvl="0" indent="-342900" algn="just" fontAlgn="base">
              <a:lnSpc>
                <a:spcPct val="108000"/>
              </a:lnSpc>
              <a:spcAft>
                <a:spcPts val="410"/>
              </a:spcAft>
              <a:buClr>
                <a:srgbClr val="221F1F"/>
              </a:buClr>
              <a:buSzPts val="1100"/>
              <a:buFont typeface="Arial" panose="020B0604020202020204" pitchFamily="34" charset="0"/>
              <a:buChar char="–"/>
            </a:pPr>
            <a:r>
              <a:rPr lang="uk-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rPr>
              <a:t>недоречне спостереження, коли дитина роздягається або миється;</a:t>
            </a:r>
            <a:endParaRPr lang="ru-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endParaRPr>
          </a:p>
          <a:p>
            <a:pPr marL="342900" marR="6350" lvl="0" indent="-342900" algn="just" fontAlgn="base">
              <a:lnSpc>
                <a:spcPct val="108000"/>
              </a:lnSpc>
              <a:spcAft>
                <a:spcPts val="410"/>
              </a:spcAft>
              <a:buClr>
                <a:srgbClr val="221F1F"/>
              </a:buClr>
              <a:buSzPts val="1100"/>
              <a:buFont typeface="Arial" panose="020B0604020202020204" pitchFamily="34" charset="0"/>
              <a:buChar char="–"/>
            </a:pPr>
            <a:r>
              <a:rPr lang="uk-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rPr>
              <a:t>оголення дитини, не пов’язане з доглядом за нею;</a:t>
            </a:r>
            <a:endParaRPr lang="ru-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endParaRPr>
          </a:p>
          <a:p>
            <a:pPr marL="342900" marR="6350" lvl="0" indent="-342900" algn="just" fontAlgn="base">
              <a:lnSpc>
                <a:spcPct val="108000"/>
              </a:lnSpc>
              <a:spcAft>
                <a:spcPts val="1860"/>
              </a:spcAft>
              <a:buClr>
                <a:srgbClr val="221F1F"/>
              </a:buClr>
              <a:buSzPts val="1100"/>
              <a:buFont typeface="Arial" panose="020B0604020202020204" pitchFamily="34" charset="0"/>
              <a:buChar char="–"/>
            </a:pPr>
            <a:r>
              <a:rPr lang="uk-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rPr>
              <a:t>ведення з дитиною розмов еротичного характеру, які виходять за межі сексуальної освіти.</a:t>
            </a:r>
            <a:endParaRPr lang="ru-UA" sz="1800" u="none" strike="noStrike" dirty="0">
              <a:solidFill>
                <a:srgbClr val="221F1F"/>
              </a:solidFill>
              <a:effectLst/>
              <a:uFill>
                <a:solidFill>
                  <a:srgbClr val="000000"/>
                </a:solidFill>
              </a:uFill>
              <a:latin typeface="Garamond" panose="02020404030301010803" pitchFamily="18" charset="0"/>
              <a:ea typeface="Garamond" panose="02020404030301010803" pitchFamily="18" charset="0"/>
              <a:cs typeface="Garamond" panose="02020404030301010803" pitchFamily="18" charset="0"/>
            </a:endParaRPr>
          </a:p>
        </p:txBody>
      </p:sp>
    </p:spTree>
    <p:extLst>
      <p:ext uri="{BB962C8B-B14F-4D97-AF65-F5344CB8AC3E}">
        <p14:creationId xmlns:p14="http://schemas.microsoft.com/office/powerpoint/2010/main" val="27986138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1957A6E-34EB-D30F-E9ED-3C8189DCB812}"/>
              </a:ext>
            </a:extLst>
          </p:cNvPr>
          <p:cNvSpPr>
            <a:spLocks noGrp="1"/>
          </p:cNvSpPr>
          <p:nvPr>
            <p:ph idx="1"/>
          </p:nvPr>
        </p:nvSpPr>
        <p:spPr>
          <a:xfrm>
            <a:off x="534611" y="673769"/>
            <a:ext cx="11122777" cy="5245768"/>
          </a:xfrm>
        </p:spPr>
        <p:txBody>
          <a:bodyPr/>
          <a:lstStyle/>
          <a:p>
            <a:r>
              <a:rPr lang="uk-UA" dirty="0">
                <a:solidFill>
                  <a:schemeClr val="accent1"/>
                </a:solidFill>
              </a:rPr>
              <a:t>контактного сексуального насильства до 14 років зазнали 20–30% дівчат і близько 10% хлопців,</a:t>
            </a:r>
            <a:endParaRPr lang="en-US" dirty="0">
              <a:solidFill>
                <a:schemeClr val="accent1"/>
              </a:solidFill>
            </a:endParaRPr>
          </a:p>
          <a:p>
            <a:r>
              <a:rPr lang="uk-UA" dirty="0">
                <a:solidFill>
                  <a:schemeClr val="accent1"/>
                </a:solidFill>
              </a:rPr>
              <a:t> лише 25% нападників – це зовсім сторонні для дитини особи. </a:t>
            </a:r>
          </a:p>
          <a:p>
            <a:r>
              <a:rPr lang="uk-UA" dirty="0">
                <a:solidFill>
                  <a:schemeClr val="accent1"/>
                </a:solidFill>
              </a:rPr>
              <a:t>У 75% випадків ґвалтівники знайомі дитині: </a:t>
            </a:r>
          </a:p>
          <a:p>
            <a:r>
              <a:rPr lang="uk-UA" dirty="0">
                <a:solidFill>
                  <a:schemeClr val="accent1"/>
                </a:solidFill>
              </a:rPr>
              <a:t>у 45% випадків агресором стає родич, </a:t>
            </a:r>
          </a:p>
          <a:p>
            <a:r>
              <a:rPr lang="uk-UA" dirty="0">
                <a:solidFill>
                  <a:schemeClr val="accent1"/>
                </a:solidFill>
              </a:rPr>
              <a:t>у 30% випадків – далекий знайомий (наприклад, друг брата, коханець матері). Серед родичів особами, що найчастіше скоюють насильство, стають батько, вітчим, піклувальник.</a:t>
            </a:r>
            <a:r>
              <a:rPr lang="en-US" dirty="0">
                <a:solidFill>
                  <a:schemeClr val="accent1"/>
                </a:solidFill>
              </a:rPr>
              <a:t>  [1]</a:t>
            </a:r>
            <a:endParaRPr lang="uk-UA" dirty="0">
              <a:solidFill>
                <a:schemeClr val="accent1"/>
              </a:solidFill>
            </a:endParaRPr>
          </a:p>
        </p:txBody>
      </p:sp>
    </p:spTree>
    <p:extLst>
      <p:ext uri="{BB962C8B-B14F-4D97-AF65-F5344CB8AC3E}">
        <p14:creationId xmlns:p14="http://schemas.microsoft.com/office/powerpoint/2010/main" val="18501967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20000"/>
                <a:lumOff val="80000"/>
              </a:schemeClr>
            </a:gs>
            <a:gs pos="50000">
              <a:schemeClr val="bg2">
                <a:lumMod val="60000"/>
                <a:lumOff val="4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DC535C-70FB-5DCD-3622-8235FF669D04}"/>
              </a:ext>
            </a:extLst>
          </p:cNvPr>
          <p:cNvSpPr>
            <a:spLocks noGrp="1"/>
          </p:cNvSpPr>
          <p:nvPr>
            <p:ph type="title"/>
          </p:nvPr>
        </p:nvSpPr>
        <p:spPr>
          <a:xfrm>
            <a:off x="0" y="0"/>
            <a:ext cx="12192000" cy="914400"/>
          </a:xfrm>
        </p:spPr>
        <p:txBody>
          <a:bodyPr>
            <a:normAutofit/>
          </a:bodyPr>
          <a:lstStyle/>
          <a:p>
            <a:pPr algn="ctr"/>
            <a:r>
              <a:rPr lang="uk-UA" sz="2000" b="1" dirty="0">
                <a:effectLst/>
                <a:latin typeface="Times New Roman" panose="02020603050405020304" pitchFamily="18" charset="0"/>
              </a:rPr>
              <a:t>СПИСОК ДОРОСЛИХ МОДЕЛЕЙ ПОВЕДІНКИ</a:t>
            </a:r>
            <a:r>
              <a:rPr lang="uk-UA" sz="2000" b="1" dirty="0">
                <a:latin typeface="Times New Roman" panose="02020603050405020304" pitchFamily="18" charset="0"/>
              </a:rPr>
              <a:t>,</a:t>
            </a:r>
            <a:br>
              <a:rPr lang="uk-UA" sz="2000" b="1" dirty="0">
                <a:latin typeface="Times New Roman" panose="02020603050405020304" pitchFamily="18" charset="0"/>
              </a:rPr>
            </a:br>
            <a:r>
              <a:rPr lang="uk-UA" sz="1800" b="1" dirty="0">
                <a:latin typeface="Times New Roman" panose="02020603050405020304" pitchFamily="18" charset="0"/>
              </a:rPr>
              <a:t> ЯКІ</a:t>
            </a:r>
            <a:r>
              <a:rPr lang="en-US" sz="1800" b="1" dirty="0">
                <a:latin typeface="Times New Roman" panose="02020603050405020304" pitchFamily="18" charset="0"/>
              </a:rPr>
              <a:t> </a:t>
            </a:r>
            <a:r>
              <a:rPr lang="uk-UA" sz="1800" b="1" dirty="0">
                <a:effectLst/>
                <a:latin typeface="Times New Roman" panose="02020603050405020304" pitchFamily="18" charset="0"/>
              </a:rPr>
              <a:t>ПОВ'ЯЗАНІ З СЕКСУАЛЬНИМ ДОМАГАННЯМ І ЗНЕВАГОЮ, ПЕРЕЖИТИМ В ДИТИНСТВІ</a:t>
            </a:r>
            <a:endParaRPr lang="ru-UA" sz="1800" b="1" dirty="0">
              <a:effectLst/>
              <a:latin typeface="Times New Roman" panose="02020603050405020304" pitchFamily="18" charset="0"/>
            </a:endParaRPr>
          </a:p>
        </p:txBody>
      </p:sp>
      <p:sp>
        <p:nvSpPr>
          <p:cNvPr id="3" name="Объект 2">
            <a:extLst>
              <a:ext uri="{FF2B5EF4-FFF2-40B4-BE49-F238E27FC236}">
                <a16:creationId xmlns:a16="http://schemas.microsoft.com/office/drawing/2014/main" id="{23111ECF-594B-8E83-3D37-80C65519B9D3}"/>
              </a:ext>
            </a:extLst>
          </p:cNvPr>
          <p:cNvSpPr>
            <a:spLocks noGrp="1"/>
          </p:cNvSpPr>
          <p:nvPr>
            <p:ph idx="1"/>
          </p:nvPr>
        </p:nvSpPr>
        <p:spPr>
          <a:xfrm>
            <a:off x="112295" y="721896"/>
            <a:ext cx="11871158" cy="6136104"/>
          </a:xfrm>
        </p:spPr>
        <p:txBody>
          <a:bodyPr>
            <a:normAutofit fontScale="62500" lnSpcReduction="20000"/>
          </a:bodyPr>
          <a:lstStyle/>
          <a:p>
            <a:pPr marL="0" indent="0" algn="ctr">
              <a:lnSpc>
                <a:spcPct val="107000"/>
              </a:lnSpc>
              <a:spcBef>
                <a:spcPts val="400"/>
              </a:spcBef>
              <a:spcAft>
                <a:spcPts val="200"/>
              </a:spcAft>
              <a:buNone/>
            </a:pPr>
            <a:r>
              <a:rPr lang="uk-UA" sz="3200" i="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Уважно прочитайте кожне висловлювання і відмітьте ті, які відповідають вам</a:t>
            </a:r>
            <a:r>
              <a:rPr lang="uk-UA" sz="3600" i="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UA" sz="34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400050" indent="-857250" algn="just">
              <a:lnSpc>
                <a:spcPct val="120000"/>
              </a:lnSpc>
              <a:spcBef>
                <a:spcPts val="0"/>
              </a:spcBef>
              <a:spcAft>
                <a:spcPts val="200"/>
              </a:spcAft>
              <a:buFont typeface="Wingdings" pitchFamily="2" charset="2"/>
              <a:buChar char="q"/>
            </a:pPr>
            <a:r>
              <a:rPr lang="uk-UA" sz="3300" dirty="0">
                <a:solidFill>
                  <a:schemeClr val="accent1"/>
                </a:solidFill>
                <a:latin typeface="Times New Roman" panose="02020603050405020304" pitchFamily="18" charset="0"/>
                <a:cs typeface="Times New Roman" panose="02020603050405020304" pitchFamily="18" charset="0"/>
              </a:rPr>
              <a:t>Я боюся з'їхати з глузду.</a:t>
            </a:r>
            <a:endParaRPr lang="ru-UA" sz="3300" dirty="0">
              <a:solidFill>
                <a:schemeClr val="accent1"/>
              </a:solidFill>
              <a:latin typeface="Times New Roman" panose="02020603050405020304" pitchFamily="18" charset="0"/>
              <a:cs typeface="Times New Roman" panose="02020603050405020304" pitchFamily="18" charset="0"/>
            </a:endParaRPr>
          </a:p>
          <a:p>
            <a:pPr marL="0" indent="-457200" algn="just">
              <a:lnSpc>
                <a:spcPct val="120000"/>
              </a:lnSpc>
              <a:spcBef>
                <a:spcPts val="0"/>
              </a:spcBef>
              <a:spcAft>
                <a:spcPts val="200"/>
              </a:spcAft>
              <a:buFont typeface="Wingdings" pitchFamily="2" charset="2"/>
              <a:buChar char="q"/>
            </a:pPr>
            <a:r>
              <a:rPr lang="uk-UA" sz="3300" dirty="0">
                <a:solidFill>
                  <a:schemeClr val="accent1"/>
                </a:solidFill>
                <a:latin typeface="Times New Roman" panose="02020603050405020304" pitchFamily="18" charset="0"/>
                <a:cs typeface="Times New Roman" panose="02020603050405020304" pitchFamily="18" charset="0"/>
              </a:rPr>
              <a:t>  	Я вважаю, що в моїх дитячих спогадах є присутніми великі пропуски.</a:t>
            </a:r>
            <a:endParaRPr lang="ru-UA" sz="3300" dirty="0">
              <a:solidFill>
                <a:schemeClr val="accent1"/>
              </a:solidFill>
              <a:latin typeface="Times New Roman" panose="02020603050405020304" pitchFamily="18" charset="0"/>
              <a:cs typeface="Times New Roman" panose="02020603050405020304" pitchFamily="18" charset="0"/>
            </a:endParaRPr>
          </a:p>
          <a:p>
            <a:pPr marL="0" indent="-457200" algn="just">
              <a:lnSpc>
                <a:spcPct val="120000"/>
              </a:lnSpc>
              <a:spcBef>
                <a:spcPts val="0"/>
              </a:spcBef>
              <a:spcAft>
                <a:spcPts val="200"/>
              </a:spcAft>
              <a:buFont typeface="Wingdings" pitchFamily="2" charset="2"/>
              <a:buChar char="q"/>
            </a:pPr>
            <a:r>
              <a:rPr lang="uk-UA" sz="3300" dirty="0">
                <a:solidFill>
                  <a:schemeClr val="accent1"/>
                </a:solidFill>
                <a:latin typeface="Times New Roman" panose="02020603050405020304" pitchFamily="18" charset="0"/>
                <a:cs typeface="Times New Roman" panose="02020603050405020304" pitchFamily="18" charset="0"/>
              </a:rPr>
              <a:t>  	Я страждаю зайвою вагою або ожирінням.</a:t>
            </a:r>
            <a:endParaRPr lang="ru-UA" sz="3300" dirty="0">
              <a:solidFill>
                <a:schemeClr val="accent1"/>
              </a:solidFill>
              <a:latin typeface="Times New Roman" panose="02020603050405020304" pitchFamily="18" charset="0"/>
              <a:cs typeface="Times New Roman" panose="02020603050405020304" pitchFamily="18" charset="0"/>
            </a:endParaRPr>
          </a:p>
          <a:p>
            <a:pPr marL="0" indent="-457200" algn="just">
              <a:lnSpc>
                <a:spcPct val="120000"/>
              </a:lnSpc>
              <a:spcBef>
                <a:spcPts val="0"/>
              </a:spcBef>
              <a:spcAft>
                <a:spcPts val="200"/>
              </a:spcAft>
              <a:buFont typeface="Wingdings" pitchFamily="2" charset="2"/>
              <a:buChar char="q"/>
            </a:pPr>
            <a:r>
              <a:rPr lang="uk-UA" sz="3300" dirty="0">
                <a:solidFill>
                  <a:schemeClr val="accent1"/>
                </a:solidFill>
                <a:latin typeface="Times New Roman" panose="02020603050405020304" pitchFamily="18" charset="0"/>
                <a:cs typeface="Times New Roman" panose="02020603050405020304" pitchFamily="18" charset="0"/>
              </a:rPr>
              <a:t>  	Я зазнав (-ла) фізичного покарання в дитинстві.</a:t>
            </a:r>
            <a:endParaRPr lang="ru-UA" sz="3300" dirty="0">
              <a:solidFill>
                <a:schemeClr val="accent1"/>
              </a:solidFill>
              <a:latin typeface="Times New Roman" panose="02020603050405020304" pitchFamily="18" charset="0"/>
              <a:cs typeface="Times New Roman" panose="02020603050405020304" pitchFamily="18" charset="0"/>
            </a:endParaRPr>
          </a:p>
          <a:p>
            <a:pPr marL="0" indent="-457200" algn="just">
              <a:lnSpc>
                <a:spcPct val="120000"/>
              </a:lnSpc>
              <a:spcBef>
                <a:spcPts val="0"/>
              </a:spcBef>
              <a:spcAft>
                <a:spcPts val="200"/>
              </a:spcAft>
              <a:buFont typeface="Wingdings" pitchFamily="2" charset="2"/>
              <a:buChar char="q"/>
            </a:pPr>
            <a:r>
              <a:rPr lang="uk-UA" sz="3300" dirty="0">
                <a:solidFill>
                  <a:schemeClr val="accent1"/>
                </a:solidFill>
                <a:latin typeface="Times New Roman" panose="02020603050405020304" pitchFamily="18" charset="0"/>
                <a:cs typeface="Times New Roman" panose="02020603050405020304" pitchFamily="18" charset="0"/>
              </a:rPr>
              <a:t>  	Я піддавав сам (сама) когось сексуальній дії.</a:t>
            </a:r>
            <a:endParaRPr lang="ru-UA" sz="3300" dirty="0">
              <a:solidFill>
                <a:schemeClr val="accent1"/>
              </a:solidFill>
              <a:latin typeface="Times New Roman" panose="02020603050405020304" pitchFamily="18" charset="0"/>
              <a:cs typeface="Times New Roman" panose="02020603050405020304" pitchFamily="18" charset="0"/>
            </a:endParaRPr>
          </a:p>
          <a:p>
            <a:pPr marL="0" indent="-457200" algn="just">
              <a:lnSpc>
                <a:spcPct val="120000"/>
              </a:lnSpc>
              <a:spcBef>
                <a:spcPts val="0"/>
              </a:spcBef>
              <a:spcAft>
                <a:spcPts val="200"/>
              </a:spcAft>
              <a:buFont typeface="Wingdings" pitchFamily="2" charset="2"/>
              <a:buChar char="q"/>
            </a:pPr>
            <a:r>
              <a:rPr lang="uk-UA" sz="3300" dirty="0">
                <a:solidFill>
                  <a:schemeClr val="accent1"/>
                </a:solidFill>
                <a:latin typeface="Times New Roman" panose="02020603050405020304" pitchFamily="18" charset="0"/>
                <a:cs typeface="Times New Roman" panose="02020603050405020304" pitchFamily="18" charset="0"/>
              </a:rPr>
              <a:t>  	Я втратив(-ла) інтерес до сексу.</a:t>
            </a:r>
            <a:endParaRPr lang="ru-UA" sz="3300" dirty="0">
              <a:solidFill>
                <a:schemeClr val="accent1"/>
              </a:solidFill>
              <a:latin typeface="Times New Roman" panose="02020603050405020304" pitchFamily="18" charset="0"/>
              <a:cs typeface="Times New Roman" panose="02020603050405020304" pitchFamily="18" charset="0"/>
            </a:endParaRPr>
          </a:p>
          <a:p>
            <a:pPr marL="0" indent="-457200" algn="just">
              <a:lnSpc>
                <a:spcPct val="120000"/>
              </a:lnSpc>
              <a:spcBef>
                <a:spcPts val="0"/>
              </a:spcBef>
              <a:spcAft>
                <a:spcPts val="200"/>
              </a:spcAft>
              <a:buFont typeface="Wingdings" pitchFamily="2" charset="2"/>
              <a:buChar char="q"/>
            </a:pPr>
            <a:r>
              <a:rPr lang="uk-UA" sz="3300" dirty="0">
                <a:solidFill>
                  <a:schemeClr val="accent1"/>
                </a:solidFill>
                <a:latin typeface="Times New Roman" panose="02020603050405020304" pitchFamily="18" charset="0"/>
                <a:cs typeface="Times New Roman" panose="02020603050405020304" pitchFamily="18" charset="0"/>
              </a:rPr>
              <a:t>  	Я маю труднощі у збереженні близьких стосунків.</a:t>
            </a:r>
            <a:endParaRPr lang="ru-UA" sz="3300" dirty="0">
              <a:solidFill>
                <a:schemeClr val="accent1"/>
              </a:solidFill>
              <a:latin typeface="Times New Roman" panose="02020603050405020304" pitchFamily="18" charset="0"/>
              <a:cs typeface="Times New Roman" panose="02020603050405020304" pitchFamily="18" charset="0"/>
            </a:endParaRPr>
          </a:p>
          <a:p>
            <a:pPr marL="0" indent="-457200" algn="just">
              <a:lnSpc>
                <a:spcPct val="120000"/>
              </a:lnSpc>
              <a:spcBef>
                <a:spcPts val="0"/>
              </a:spcBef>
              <a:spcAft>
                <a:spcPts val="200"/>
              </a:spcAft>
              <a:buFont typeface="Wingdings" pitchFamily="2" charset="2"/>
              <a:buChar char="q"/>
            </a:pPr>
            <a:r>
              <a:rPr lang="uk-UA" sz="3300" dirty="0">
                <a:solidFill>
                  <a:schemeClr val="accent1"/>
                </a:solidFill>
                <a:latin typeface="Times New Roman" panose="02020603050405020304" pitchFamily="18" charset="0"/>
                <a:cs typeface="Times New Roman" panose="02020603050405020304" pitchFamily="18" charset="0"/>
              </a:rPr>
              <a:t>  	Я соромлюся свого тіла.</a:t>
            </a:r>
            <a:endParaRPr lang="ru-UA" sz="3300" dirty="0">
              <a:solidFill>
                <a:schemeClr val="accent1"/>
              </a:solidFill>
              <a:latin typeface="Times New Roman" panose="02020603050405020304" pitchFamily="18" charset="0"/>
              <a:cs typeface="Times New Roman" panose="02020603050405020304" pitchFamily="18" charset="0"/>
            </a:endParaRPr>
          </a:p>
          <a:p>
            <a:pPr marL="0" indent="-457200" algn="just">
              <a:lnSpc>
                <a:spcPct val="120000"/>
              </a:lnSpc>
              <a:spcBef>
                <a:spcPts val="0"/>
              </a:spcBef>
              <a:spcAft>
                <a:spcPts val="200"/>
              </a:spcAft>
              <a:buFont typeface="Wingdings" pitchFamily="2" charset="2"/>
              <a:buChar char="q"/>
            </a:pPr>
            <a:r>
              <a:rPr lang="uk-UA" sz="3300" dirty="0">
                <a:solidFill>
                  <a:schemeClr val="accent1"/>
                </a:solidFill>
                <a:latin typeface="Times New Roman" panose="02020603050405020304" pitchFamily="18" charset="0"/>
                <a:cs typeface="Times New Roman" panose="02020603050405020304" pitchFamily="18" charset="0"/>
              </a:rPr>
              <a:t>  	Я надаю стосункам сексуальність, навіть коли не хочу цього.</a:t>
            </a:r>
            <a:endParaRPr lang="ru-UA" sz="3300" dirty="0">
              <a:solidFill>
                <a:schemeClr val="accent1"/>
              </a:solidFill>
              <a:latin typeface="Times New Roman" panose="02020603050405020304" pitchFamily="18" charset="0"/>
              <a:cs typeface="Times New Roman" panose="02020603050405020304" pitchFamily="18" charset="0"/>
            </a:endParaRPr>
          </a:p>
          <a:p>
            <a:pPr marL="0" indent="-457200" algn="just">
              <a:lnSpc>
                <a:spcPct val="120000"/>
              </a:lnSpc>
              <a:spcBef>
                <a:spcPts val="0"/>
              </a:spcBef>
              <a:spcAft>
                <a:spcPts val="200"/>
              </a:spcAft>
              <a:buFont typeface="Wingdings" pitchFamily="2" charset="2"/>
              <a:buChar char="q"/>
            </a:pPr>
            <a:r>
              <a:rPr lang="uk-UA" sz="3300" dirty="0">
                <a:solidFill>
                  <a:schemeClr val="accent1"/>
                </a:solidFill>
                <a:latin typeface="Times New Roman" panose="02020603050405020304" pitchFamily="18" charset="0"/>
                <a:cs typeface="Times New Roman" panose="02020603050405020304" pitchFamily="18" charset="0"/>
              </a:rPr>
              <a:t>  	Я регулярно страждаю мігренню, шлунково-кишковими захворюваннями </a:t>
            </a:r>
            <a:br>
              <a:rPr lang="uk-UA" sz="3300" dirty="0">
                <a:solidFill>
                  <a:schemeClr val="accent1"/>
                </a:solidFill>
                <a:latin typeface="Times New Roman" panose="02020603050405020304" pitchFamily="18" charset="0"/>
                <a:cs typeface="Times New Roman" panose="02020603050405020304" pitchFamily="18" charset="0"/>
              </a:rPr>
            </a:br>
            <a:r>
              <a:rPr lang="uk-UA" sz="3300" dirty="0">
                <a:solidFill>
                  <a:schemeClr val="accent1"/>
                </a:solidFill>
                <a:latin typeface="Times New Roman" panose="02020603050405020304" pitchFamily="18" charset="0"/>
                <a:cs typeface="Times New Roman" panose="02020603050405020304" pitchFamily="18" charset="0"/>
              </a:rPr>
              <a:t>            або сечостатевими </a:t>
            </a:r>
            <a:r>
              <a:rPr lang="en-US" sz="3300" dirty="0">
                <a:solidFill>
                  <a:schemeClr val="accent1"/>
                </a:solidFill>
                <a:latin typeface="Times New Roman" panose="02020603050405020304" pitchFamily="18" charset="0"/>
                <a:cs typeface="Times New Roman" panose="02020603050405020304" pitchFamily="18" charset="0"/>
              </a:rPr>
              <a:t> </a:t>
            </a:r>
            <a:r>
              <a:rPr lang="uk-UA" sz="3300" dirty="0">
                <a:solidFill>
                  <a:schemeClr val="accent1"/>
                </a:solidFill>
                <a:latin typeface="Times New Roman" panose="02020603050405020304" pitchFamily="18" charset="0"/>
                <a:cs typeface="Times New Roman" panose="02020603050405020304" pitchFamily="18" charset="0"/>
              </a:rPr>
              <a:t>розладами.</a:t>
            </a:r>
            <a:endParaRPr lang="ru-UA" sz="3300" dirty="0">
              <a:solidFill>
                <a:schemeClr val="accent1"/>
              </a:solidFill>
              <a:latin typeface="Times New Roman" panose="02020603050405020304" pitchFamily="18" charset="0"/>
              <a:cs typeface="Times New Roman" panose="02020603050405020304" pitchFamily="18" charset="0"/>
            </a:endParaRPr>
          </a:p>
          <a:p>
            <a:pPr marL="0" indent="-457200" algn="just">
              <a:lnSpc>
                <a:spcPct val="120000"/>
              </a:lnSpc>
              <a:spcBef>
                <a:spcPts val="0"/>
              </a:spcBef>
              <a:spcAft>
                <a:spcPts val="200"/>
              </a:spcAft>
              <a:buFont typeface="Wingdings" pitchFamily="2" charset="2"/>
              <a:buChar char="q"/>
            </a:pPr>
            <a:r>
              <a:rPr lang="uk-UA" sz="3300" dirty="0">
                <a:solidFill>
                  <a:schemeClr val="accent1"/>
                </a:solidFill>
                <a:latin typeface="Times New Roman" panose="02020603050405020304" pitchFamily="18" charset="0"/>
                <a:cs typeface="Times New Roman" panose="02020603050405020304" pitchFamily="18" charset="0"/>
              </a:rPr>
              <a:t>  	Я переживаю загальне почуття депресії, від якої ніяк не можу позбутися.</a:t>
            </a:r>
            <a:endParaRPr lang="ru-UA" sz="3300" dirty="0">
              <a:solidFill>
                <a:schemeClr val="accent1"/>
              </a:solidFill>
              <a:latin typeface="Times New Roman" panose="02020603050405020304" pitchFamily="18" charset="0"/>
              <a:cs typeface="Times New Roman" panose="02020603050405020304" pitchFamily="18" charset="0"/>
            </a:endParaRPr>
          </a:p>
          <a:p>
            <a:pPr marL="0" indent="-457200" algn="just">
              <a:lnSpc>
                <a:spcPct val="120000"/>
              </a:lnSpc>
              <a:spcBef>
                <a:spcPts val="0"/>
              </a:spcBef>
              <a:spcAft>
                <a:spcPts val="200"/>
              </a:spcAft>
              <a:buFont typeface="Wingdings" pitchFamily="2" charset="2"/>
              <a:buChar char="q"/>
            </a:pPr>
            <a:r>
              <a:rPr lang="uk-UA" sz="3300" dirty="0">
                <a:solidFill>
                  <a:schemeClr val="accent1"/>
                </a:solidFill>
                <a:latin typeface="Times New Roman" panose="02020603050405020304" pitchFamily="18" charset="0"/>
                <a:cs typeface="Times New Roman" panose="02020603050405020304" pitchFamily="18" charset="0"/>
              </a:rPr>
              <a:t>  	Я відчуваю заціпеніння в певних ситуаціях, таких як зіткнення з важливою фігурою,</a:t>
            </a:r>
            <a:br>
              <a:rPr lang="uk-UA" sz="3300" dirty="0">
                <a:solidFill>
                  <a:schemeClr val="accent1"/>
                </a:solidFill>
                <a:latin typeface="Times New Roman" panose="02020603050405020304" pitchFamily="18" charset="0"/>
                <a:cs typeface="Times New Roman" panose="02020603050405020304" pitchFamily="18" charset="0"/>
              </a:rPr>
            </a:br>
            <a:r>
              <a:rPr lang="uk-UA" sz="3300" dirty="0">
                <a:solidFill>
                  <a:schemeClr val="accent1"/>
                </a:solidFill>
                <a:latin typeface="Times New Roman" panose="02020603050405020304" pitchFamily="18" charset="0"/>
                <a:cs typeface="Times New Roman" panose="02020603050405020304" pitchFamily="18" charset="0"/>
              </a:rPr>
              <a:t>             або в деяких інтимних ситуаціях.</a:t>
            </a:r>
            <a:endParaRPr lang="ru-UA" sz="3300" dirty="0">
              <a:solidFill>
                <a:schemeClr val="accent1"/>
              </a:solidFill>
              <a:latin typeface="Times New Roman" panose="02020603050405020304" pitchFamily="18" charset="0"/>
              <a:cs typeface="Times New Roman" panose="02020603050405020304" pitchFamily="18" charset="0"/>
            </a:endParaRPr>
          </a:p>
          <a:p>
            <a:pPr marL="0" indent="-457200" algn="just">
              <a:lnSpc>
                <a:spcPct val="120000"/>
              </a:lnSpc>
              <a:spcBef>
                <a:spcPts val="0"/>
              </a:spcBef>
              <a:spcAft>
                <a:spcPts val="200"/>
              </a:spcAft>
              <a:buFont typeface="Wingdings" pitchFamily="2" charset="2"/>
              <a:buChar char="q"/>
            </a:pPr>
            <a:r>
              <a:rPr lang="uk-UA" sz="3300" dirty="0">
                <a:solidFill>
                  <a:schemeClr val="accent1"/>
                </a:solidFill>
                <a:latin typeface="Times New Roman" panose="02020603050405020304" pitchFamily="18" charset="0"/>
                <a:cs typeface="Times New Roman" panose="02020603050405020304" pitchFamily="18" charset="0"/>
              </a:rPr>
              <a:t>  	Я боюся народжувати і виховувати дітей або бути між дітьми.</a:t>
            </a:r>
            <a:endParaRPr lang="ru-UA" sz="3300" dirty="0">
              <a:solidFill>
                <a:schemeClr val="accent1"/>
              </a:solidFill>
              <a:latin typeface="Times New Roman" panose="02020603050405020304" pitchFamily="18" charset="0"/>
              <a:cs typeface="Times New Roman" panose="02020603050405020304" pitchFamily="18" charset="0"/>
            </a:endParaRPr>
          </a:p>
          <a:p>
            <a:pPr marL="0" indent="-457200" algn="just">
              <a:lnSpc>
                <a:spcPct val="120000"/>
              </a:lnSpc>
              <a:spcBef>
                <a:spcPts val="0"/>
              </a:spcBef>
              <a:spcAft>
                <a:spcPts val="200"/>
              </a:spcAft>
              <a:buFont typeface="Wingdings" pitchFamily="2" charset="2"/>
              <a:buChar char="q"/>
            </a:pPr>
            <a:r>
              <a:rPr lang="uk-UA" sz="3300" dirty="0">
                <a:solidFill>
                  <a:schemeClr val="accent1"/>
                </a:solidFill>
                <a:latin typeface="Times New Roman" panose="02020603050405020304" pitchFamily="18" charset="0"/>
                <a:cs typeface="Times New Roman" panose="02020603050405020304" pitchFamily="18" charset="0"/>
              </a:rPr>
              <a:t>  	Я схильний(-на) потрапляти в аварійні ситуації.</a:t>
            </a:r>
            <a:endParaRPr lang="ru-UA" sz="33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0" name="TextBox 99">
            <a:extLst>
              <a:ext uri="{FF2B5EF4-FFF2-40B4-BE49-F238E27FC236}">
                <a16:creationId xmlns:a16="http://schemas.microsoft.com/office/drawing/2014/main" id="{00270D6F-3F39-B9E0-78D5-6EEDA2BBBCDD}"/>
              </a:ext>
            </a:extLst>
          </p:cNvPr>
          <p:cNvSpPr txBox="1"/>
          <p:nvPr/>
        </p:nvSpPr>
        <p:spPr>
          <a:xfrm>
            <a:off x="7832558" y="6488668"/>
            <a:ext cx="6104020" cy="369332"/>
          </a:xfrm>
          <a:prstGeom prst="rect">
            <a:avLst/>
          </a:prstGeom>
          <a:noFill/>
        </p:spPr>
        <p:txBody>
          <a:bodyPr wrap="square">
            <a:spAutoFit/>
          </a:bodyPr>
          <a:lstStyle/>
          <a:p>
            <a:r>
              <a:rPr kumimoji="0" lang="en-US" sz="1600" b="0" i="0" u="none" strike="noStrike" kern="1200" cap="none" spc="0" normalizeH="0" baseline="0" noProof="0" dirty="0">
                <a:ln>
                  <a:noFill/>
                </a:ln>
                <a:solidFill>
                  <a:prstClr val="black"/>
                </a:solidFill>
                <a:effectLst/>
                <a:uLnTx/>
                <a:uFillTx/>
                <a:latin typeface="Aptos Display" panose="02110004020202020204"/>
                <a:ea typeface="+mj-ea"/>
                <a:cs typeface="+mj-cs"/>
              </a:rPr>
              <a:t>(</a:t>
            </a:r>
            <a:r>
              <a:rPr kumimoji="0" lang="en-US" sz="1800" b="0" i="0" u="none" strike="noStrike" kern="1200" cap="none" spc="0" normalizeH="0" baseline="0" noProof="0" dirty="0">
                <a:ln>
                  <a:noFill/>
                </a:ln>
                <a:solidFill>
                  <a:prstClr val="black"/>
                </a:solidFill>
                <a:effectLst/>
                <a:uLnTx/>
                <a:uFillTx/>
                <a:latin typeface="SchoolBookC"/>
                <a:ea typeface="+mj-ea"/>
                <a:cs typeface="+mj-cs"/>
              </a:rPr>
              <a:t>Barry K. </a:t>
            </a:r>
            <a:r>
              <a:rPr kumimoji="0" lang="en-US" sz="1800" b="0" i="0" u="none" strike="noStrike" kern="1200" cap="none" spc="0" normalizeH="0" baseline="0" noProof="0" dirty="0" err="1">
                <a:ln>
                  <a:noFill/>
                </a:ln>
                <a:solidFill>
                  <a:prstClr val="black"/>
                </a:solidFill>
                <a:effectLst/>
                <a:uLnTx/>
                <a:uFillTx/>
                <a:latin typeface="SchoolBookC"/>
                <a:ea typeface="+mj-ea"/>
                <a:cs typeface="+mj-cs"/>
              </a:rPr>
              <a:t>Weinhold</a:t>
            </a:r>
            <a:r>
              <a:rPr kumimoji="0" lang="en-US" sz="1800" b="0" i="0" u="none" strike="noStrike" kern="1200" cap="none" spc="0" normalizeH="0" baseline="0" noProof="0" dirty="0">
                <a:ln>
                  <a:noFill/>
                </a:ln>
                <a:solidFill>
                  <a:prstClr val="black"/>
                </a:solidFill>
                <a:effectLst/>
                <a:uLnTx/>
                <a:uFillTx/>
                <a:latin typeface="SchoolBookC"/>
                <a:ea typeface="+mj-ea"/>
                <a:cs typeface="+mj-cs"/>
              </a:rPr>
              <a:t>, Janae B. </a:t>
            </a:r>
            <a:r>
              <a:rPr kumimoji="0" lang="en-US" sz="1800" b="0" i="0" u="none" strike="noStrike" kern="1200" cap="none" spc="0" normalizeH="0" baseline="0" noProof="0" dirty="0" err="1">
                <a:ln>
                  <a:noFill/>
                </a:ln>
                <a:solidFill>
                  <a:prstClr val="black"/>
                </a:solidFill>
                <a:effectLst/>
                <a:uLnTx/>
                <a:uFillTx/>
                <a:latin typeface="SchoolBookC"/>
                <a:ea typeface="+mj-ea"/>
                <a:cs typeface="+mj-cs"/>
              </a:rPr>
              <a:t>Weinhold</a:t>
            </a:r>
            <a:r>
              <a:rPr kumimoji="0" lang="en-US" sz="1800" b="0" i="0" u="none" strike="noStrike" kern="1200" cap="none" spc="0" normalizeH="0" baseline="0" noProof="0" dirty="0">
                <a:ln>
                  <a:noFill/>
                </a:ln>
                <a:solidFill>
                  <a:prstClr val="black"/>
                </a:solidFill>
                <a:effectLst/>
                <a:uLnTx/>
                <a:uFillTx/>
                <a:latin typeface="SchoolBookC"/>
                <a:ea typeface="+mj-ea"/>
                <a:cs typeface="+mj-cs"/>
              </a:rPr>
              <a:t>, 2008) </a:t>
            </a:r>
            <a:endParaRPr lang="uk-UA" dirty="0"/>
          </a:p>
        </p:txBody>
      </p:sp>
    </p:spTree>
    <p:extLst>
      <p:ext uri="{BB962C8B-B14F-4D97-AF65-F5344CB8AC3E}">
        <p14:creationId xmlns:p14="http://schemas.microsoft.com/office/powerpoint/2010/main" val="1137548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20000"/>
                <a:lumOff val="80000"/>
              </a:schemeClr>
            </a:gs>
            <a:gs pos="50000">
              <a:schemeClr val="bg2">
                <a:lumMod val="60000"/>
                <a:lumOff val="4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DC535C-70FB-5DCD-3622-8235FF669D04}"/>
              </a:ext>
            </a:extLst>
          </p:cNvPr>
          <p:cNvSpPr>
            <a:spLocks noGrp="1"/>
          </p:cNvSpPr>
          <p:nvPr>
            <p:ph type="title"/>
          </p:nvPr>
        </p:nvSpPr>
        <p:spPr>
          <a:xfrm>
            <a:off x="838200" y="0"/>
            <a:ext cx="10515600" cy="705853"/>
          </a:xfrm>
        </p:spPr>
        <p:txBody>
          <a:bodyPr>
            <a:normAutofit/>
          </a:bodyPr>
          <a:lstStyle/>
          <a:p>
            <a:pPr algn="ctr"/>
            <a:r>
              <a:rPr lang="uk-UA" sz="2000" b="1" dirty="0">
                <a:effectLst/>
                <a:latin typeface="Times New Roman" panose="02020603050405020304" pitchFamily="18" charset="0"/>
              </a:rPr>
              <a:t>НЕУМИСНЕ  СЕКСУАЛЬНЕ  ДОМАГАННЯ  АБО  ЗНЕВАГА</a:t>
            </a:r>
            <a:endParaRPr lang="uk-UA" sz="4000" dirty="0"/>
          </a:p>
        </p:txBody>
      </p:sp>
      <p:sp>
        <p:nvSpPr>
          <p:cNvPr id="3" name="Объект 2">
            <a:extLst>
              <a:ext uri="{FF2B5EF4-FFF2-40B4-BE49-F238E27FC236}">
                <a16:creationId xmlns:a16="http://schemas.microsoft.com/office/drawing/2014/main" id="{23111ECF-594B-8E83-3D37-80C65519B9D3}"/>
              </a:ext>
            </a:extLst>
          </p:cNvPr>
          <p:cNvSpPr>
            <a:spLocks noGrp="1"/>
          </p:cNvSpPr>
          <p:nvPr>
            <p:ph idx="1"/>
          </p:nvPr>
        </p:nvSpPr>
        <p:spPr>
          <a:xfrm>
            <a:off x="176463" y="593558"/>
            <a:ext cx="11855116" cy="6264442"/>
          </a:xfrm>
        </p:spPr>
        <p:txBody>
          <a:bodyPr>
            <a:noAutofit/>
          </a:bodyPr>
          <a:lstStyle/>
          <a:p>
            <a:pPr lvl="0" algn="just">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Батьки не знайомили вас з інформацією про секс, яка б  відповідала вашому віку, не розмовляли з вами у міру вашого дорослішання про людську сексуальність.</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Батьки не ознайомили вас із спеціальною інформацією і не розмовляли з вами ні про нормальний сексуальний розвиток, ні про менструацію, коли ви були підлітком.</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Батьки надали вам неправдиву інформацію  про те, звідки беруться діти, про роль сексу в стосунках.</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Батьки відмовлялися відповідати на ваші питання про сексуальний розвиток.</a:t>
            </a:r>
            <a:endParaRPr lang="ru-UA" sz="16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lvl="0" algn="just">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Батьки або інші дорослі зазіхали на ваше особисте життя, коли ви були у ванні або у вашій спальні (входили, заздалегідь не постукавши і не запитавши дозволу увійти).</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Батьки або інші дорослі використали релігію, щоб присоромити або засудити будь-яку вашу сексуальну цікавість.</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Батьки дуже мало часу приділяли несексуальному спілкуванню з вами або дуже </a:t>
            </a:r>
            <a:r>
              <a:rPr lang="uk-UA" sz="1600" dirty="0" err="1">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рідко</a:t>
            </a: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 обіймали вас.</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Батьки або інші дорослі приймали разом з вами ванну або спали разом з вами в одному ліжку, коли ви вже досягли шкільного віку.</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Батьки або інші дорослі піддавали вас дії порнографічних журналів або інших матеріалів, коли ви були дитиною, ніяк не коментуючи отримувану вами інформацію.</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Батьки або інші дорослі піддавали вас дії грубих сексуальних жартів і зауважень.</a:t>
            </a:r>
            <a:endParaRPr lang="ru-UA" sz="16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lvl="0" algn="just">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Батьки або інші дорослі примушували вас спати або приймати ванну разом із старшими дітьми протилежної з вами статі, коли ви досягли вже шкільного віку.</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Батьки або інші дорослі ходили по будинку без одягу або в одній нижній білизні (короткому пеньюарі).</a:t>
            </a:r>
            <a:endParaRPr lang="ru-UA" sz="16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lvl="0" algn="just">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Батьки залучали вас до виконання ролі сурогатного чоловіка або дружини, довіряючи вам інформацію про свої дорослі сексуальні проблеми, розповідаючи вам про подробиці їх особистого сексуального життя і/або обговорюючи свої сексуальні проблеми.</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Батьки або інші дорослі соромили вас, якщо помічали, що ви займаєтеся мастурбацією або вивченням своїх </a:t>
            </a:r>
            <a:r>
              <a:rPr lang="uk-UA" sz="1600" dirty="0" err="1">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геніталій</a:t>
            </a: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Батьки або інші дорослі обзивали вас принизливими словами сексуального характеру, такими як «шлюха», «хвойда», «секс-бомба» або «розпусниця».</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Батьки або інші дорослі висміювали ваш сексуальний розвиток або дражнили вас з приводу появи грудей або росту волосся в області </a:t>
            </a:r>
            <a:r>
              <a:rPr lang="uk-UA" sz="1600" dirty="0" err="1">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геніталій</a:t>
            </a: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a:t>
            </a:r>
            <a:endParaRPr lang="ru-UA" sz="14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89116EE7-1BE6-C6AA-CE9E-C277ACBEAC36}"/>
              </a:ext>
            </a:extLst>
          </p:cNvPr>
          <p:cNvSpPr txBox="1"/>
          <p:nvPr/>
        </p:nvSpPr>
        <p:spPr>
          <a:xfrm>
            <a:off x="7708232" y="6488668"/>
            <a:ext cx="6112042" cy="369332"/>
          </a:xfrm>
          <a:prstGeom prst="rect">
            <a:avLst/>
          </a:prstGeom>
          <a:noFill/>
        </p:spPr>
        <p:txBody>
          <a:bodyPr wrap="square">
            <a:spAutoFit/>
          </a:bodyPr>
          <a:lstStyle/>
          <a:p>
            <a:r>
              <a:rPr lang="en-US" sz="1800" dirty="0">
                <a:effectLst/>
                <a:latin typeface="SchoolBookC"/>
              </a:rPr>
              <a:t>Barry K. </a:t>
            </a:r>
            <a:r>
              <a:rPr lang="en-US" sz="1800" dirty="0" err="1">
                <a:effectLst/>
                <a:latin typeface="SchoolBookC"/>
              </a:rPr>
              <a:t>Weinhold</a:t>
            </a:r>
            <a:r>
              <a:rPr lang="en-US" sz="1800" dirty="0">
                <a:effectLst/>
                <a:latin typeface="SchoolBookC"/>
              </a:rPr>
              <a:t>, Janae B. </a:t>
            </a:r>
            <a:r>
              <a:rPr lang="en-US" sz="1800" dirty="0" err="1">
                <a:effectLst/>
                <a:latin typeface="SchoolBookC"/>
              </a:rPr>
              <a:t>Weinhold</a:t>
            </a:r>
            <a:r>
              <a:rPr lang="en-US" sz="1800" dirty="0">
                <a:effectLst/>
                <a:latin typeface="SchoolBookC"/>
              </a:rPr>
              <a:t>, 2008 </a:t>
            </a:r>
            <a:endParaRPr lang="uk-UA" dirty="0"/>
          </a:p>
        </p:txBody>
      </p:sp>
    </p:spTree>
    <p:extLst>
      <p:ext uri="{BB962C8B-B14F-4D97-AF65-F5344CB8AC3E}">
        <p14:creationId xmlns:p14="http://schemas.microsoft.com/office/powerpoint/2010/main" val="37754554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20000"/>
                <a:lumOff val="80000"/>
              </a:schemeClr>
            </a:gs>
            <a:gs pos="50000">
              <a:schemeClr val="bg2">
                <a:lumMod val="60000"/>
                <a:lumOff val="4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DC535C-70FB-5DCD-3622-8235FF669D04}"/>
              </a:ext>
            </a:extLst>
          </p:cNvPr>
          <p:cNvSpPr>
            <a:spLocks noGrp="1"/>
          </p:cNvSpPr>
          <p:nvPr>
            <p:ph type="title"/>
          </p:nvPr>
        </p:nvSpPr>
        <p:spPr>
          <a:xfrm>
            <a:off x="838200" y="0"/>
            <a:ext cx="10515600" cy="705853"/>
          </a:xfrm>
        </p:spPr>
        <p:txBody>
          <a:bodyPr>
            <a:normAutofit/>
          </a:bodyPr>
          <a:lstStyle/>
          <a:p>
            <a:pPr algn="ctr"/>
            <a:r>
              <a:rPr lang="uk-UA" sz="2000" b="1" dirty="0">
                <a:effectLst/>
                <a:latin typeface="Times New Roman" panose="02020603050405020304" pitchFamily="18" charset="0"/>
              </a:rPr>
              <a:t>УМИСНЕ  СЕКСУАЛЬНЕ  ДОМАГАННЯ  АБО  ЗНЕВАГА</a:t>
            </a:r>
            <a:r>
              <a:rPr kumimoji="0" lang="en-US" sz="2000" b="0" i="0" u="none" strike="noStrike" kern="1200" cap="none" spc="0" normalizeH="0" baseline="0" noProof="0" dirty="0">
                <a:ln>
                  <a:noFill/>
                </a:ln>
                <a:solidFill>
                  <a:prstClr val="black"/>
                </a:solidFill>
                <a:effectLst/>
                <a:uLnTx/>
                <a:uFillTx/>
                <a:latin typeface="SchoolBookC"/>
                <a:ea typeface="+mj-ea"/>
                <a:cs typeface="+mj-cs"/>
              </a:rPr>
              <a:t> </a:t>
            </a:r>
            <a:endParaRPr lang="uk-UA" sz="4000" dirty="0"/>
          </a:p>
        </p:txBody>
      </p:sp>
      <p:sp>
        <p:nvSpPr>
          <p:cNvPr id="3" name="Объект 2">
            <a:extLst>
              <a:ext uri="{FF2B5EF4-FFF2-40B4-BE49-F238E27FC236}">
                <a16:creationId xmlns:a16="http://schemas.microsoft.com/office/drawing/2014/main" id="{23111ECF-594B-8E83-3D37-80C65519B9D3}"/>
              </a:ext>
            </a:extLst>
          </p:cNvPr>
          <p:cNvSpPr>
            <a:spLocks noGrp="1"/>
          </p:cNvSpPr>
          <p:nvPr>
            <p:ph idx="1"/>
          </p:nvPr>
        </p:nvSpPr>
        <p:spPr>
          <a:xfrm>
            <a:off x="176463" y="545432"/>
            <a:ext cx="11790948" cy="6200274"/>
          </a:xfrm>
        </p:spPr>
        <p:txBody>
          <a:bodyPr>
            <a:normAutofit/>
          </a:bodyPr>
          <a:lstStyle/>
          <a:p>
            <a:pPr lvl="0" algn="just">
              <a:lnSpc>
                <a:spcPct val="120000"/>
              </a:lnSpc>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Один з батьків або інший дорослий дозволяв собі жадібно цілувати вас в губи.</a:t>
            </a:r>
            <a:endParaRPr lang="ru-UA" sz="16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20000"/>
              </a:lnSpc>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Батьки або інший дорослий чіпав, мив або стимулював ваші </a:t>
            </a:r>
            <a:r>
              <a:rPr lang="uk-UA" sz="1600" dirty="0" err="1">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геніталії</a:t>
            </a: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 купаючи вас у ванні, одягаючи або роздягаючи вас.</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Батьки або хтось із старших братів і сестер спостерігали за тим, як ви одягаєтеся або роздягаєтеся, або приймаєте ванну, коли ви досягли вже шкільного віку.</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Батьки або інший дорослий примушував або заохочував вас проявляти сексуальність з братами і сестрами або з іншими дітьми.</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Батьки, хтось із старших братів і сестер або інший дорослий торкалися або лоскотали ваші </a:t>
            </a:r>
            <a:r>
              <a:rPr lang="uk-UA" sz="1600" dirty="0" err="1">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геніталії</a:t>
            </a: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 або грудей під час метушні або шумного звалища.</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Вас змушували спостерігати за сексуальними </a:t>
            </a:r>
            <a:r>
              <a:rPr lang="uk-UA" sz="1600" dirty="0" err="1">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докучаннями</a:t>
            </a: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 до іншої дитини або за тим, як її насилували.</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Вас </a:t>
            </a:r>
            <a:r>
              <a:rPr lang="uk-UA" sz="1600" dirty="0" err="1">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мастурбували</a:t>
            </a: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 батьки, хтось із старших братів і сестер або інших дорослих.</a:t>
            </a:r>
            <a:endParaRPr lang="ru-UA" sz="16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20000"/>
              </a:lnSpc>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Вас примушували займатися мастурбацією одного з батьків, когось із старших братів і сестер або іншого дорослого.</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Вас змушували спостерігати за тим, як батьки, хтось із старших братів і сестер або інший дорослий займалися мастурбацією.</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Вас примушували знімати з себе частини одягу або стояти голими в кутку під приводом покарання.</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Вас шльопали по голих сідницях або тоді як ви лежали голими на ліжку, коли ви досягли вже шкільного віку.</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Вас масажували батьки або інший дорослий в області ваших </a:t>
            </a:r>
            <a:r>
              <a:rPr lang="uk-UA" sz="1600" dirty="0" err="1">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геніталій</a:t>
            </a: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 і/або в ділянці грудей.</a:t>
            </a:r>
            <a:endParaRPr lang="ru-UA" sz="16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20000"/>
              </a:lnSpc>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Вам пропонували сидіти на колінах у одного з батьків або іншого дорослого, тоді як він або вона торкалися до ваших грудей або чіпали ваші </a:t>
            </a:r>
            <a:r>
              <a:rPr lang="uk-UA" sz="1600" dirty="0" err="1">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геніталії</a:t>
            </a: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 і ви відчували, що ця людина починала збуджуватися, або бачили, як він або вона стимулювали себе.</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Вам дозволялося спостерігати за тим, як батьки приймають ванну і/або сексуально стимулюють себе або один одного.</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20000"/>
              </a:lnSpc>
              <a:spcBef>
                <a:spcPts val="0"/>
              </a:spcBef>
              <a:spcAft>
                <a:spcPts val="0"/>
              </a:spcAft>
              <a:buFont typeface="Wingdings" pitchFamily="2" charset="2"/>
              <a:buChar char="q"/>
            </a:pPr>
            <a:r>
              <a:rPr lang="uk-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Вас змушували до орального, анального або вагінального зв'язку з одним з батьків, кимось із старших братів і сестер або іншим дорослим.</a:t>
            </a:r>
            <a:endParaRPr lang="ru-UA" sz="16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82FBFD1A-F0C1-6302-6E15-13A697BF45AF}"/>
              </a:ext>
            </a:extLst>
          </p:cNvPr>
          <p:cNvSpPr txBox="1"/>
          <p:nvPr/>
        </p:nvSpPr>
        <p:spPr>
          <a:xfrm>
            <a:off x="7868652" y="6488668"/>
            <a:ext cx="6112042" cy="369332"/>
          </a:xfrm>
          <a:prstGeom prst="rect">
            <a:avLst/>
          </a:prstGeom>
          <a:noFill/>
        </p:spPr>
        <p:txBody>
          <a:bodyPr wrap="square">
            <a:spAutoFit/>
          </a:bodyPr>
          <a:lstStyle/>
          <a:p>
            <a:r>
              <a:rPr lang="en-US" sz="1400" dirty="0"/>
              <a:t>(</a:t>
            </a:r>
            <a:r>
              <a:rPr lang="en-US" sz="1800" dirty="0">
                <a:effectLst/>
                <a:latin typeface="SchoolBookC"/>
              </a:rPr>
              <a:t>Barry K. </a:t>
            </a:r>
            <a:r>
              <a:rPr lang="en-US" sz="1800" dirty="0" err="1">
                <a:effectLst/>
                <a:latin typeface="SchoolBookC"/>
              </a:rPr>
              <a:t>Weinhold</a:t>
            </a:r>
            <a:r>
              <a:rPr lang="en-US" sz="1800" dirty="0">
                <a:effectLst/>
                <a:latin typeface="SchoolBookC"/>
              </a:rPr>
              <a:t>, Janae B. </a:t>
            </a:r>
            <a:r>
              <a:rPr lang="en-US" sz="1800" dirty="0" err="1">
                <a:effectLst/>
                <a:latin typeface="SchoolBookC"/>
              </a:rPr>
              <a:t>Weinhold</a:t>
            </a:r>
            <a:r>
              <a:rPr lang="en-US" sz="1800" dirty="0">
                <a:effectLst/>
                <a:latin typeface="SchoolBookC"/>
              </a:rPr>
              <a:t>, 2008) </a:t>
            </a:r>
            <a:endParaRPr lang="uk-UA" dirty="0"/>
          </a:p>
        </p:txBody>
      </p:sp>
    </p:spTree>
    <p:extLst>
      <p:ext uri="{BB962C8B-B14F-4D97-AF65-F5344CB8AC3E}">
        <p14:creationId xmlns:p14="http://schemas.microsoft.com/office/powerpoint/2010/main" val="34795319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20000"/>
                <a:lumOff val="80000"/>
              </a:schemeClr>
            </a:gs>
            <a:gs pos="50000">
              <a:schemeClr val="bg2">
                <a:lumMod val="60000"/>
                <a:lumOff val="4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DC535C-70FB-5DCD-3622-8235FF669D04}"/>
              </a:ext>
            </a:extLst>
          </p:cNvPr>
          <p:cNvSpPr>
            <a:spLocks noGrp="1"/>
          </p:cNvSpPr>
          <p:nvPr>
            <p:ph type="title"/>
          </p:nvPr>
        </p:nvSpPr>
        <p:spPr>
          <a:xfrm>
            <a:off x="272717" y="112294"/>
            <a:ext cx="11919282" cy="593559"/>
          </a:xfrm>
        </p:spPr>
        <p:txBody>
          <a:bodyPr>
            <a:normAutofit/>
          </a:bodyPr>
          <a:lstStyle/>
          <a:p>
            <a:pPr algn="ctr"/>
            <a:r>
              <a:rPr lang="uk-UA" sz="2400" b="1" dirty="0">
                <a:latin typeface="Times New Roman" panose="02020603050405020304" pitchFamily="18" charset="0"/>
                <a:cs typeface="Times New Roman" panose="02020603050405020304" pitchFamily="18" charset="0"/>
              </a:rPr>
              <a:t>ПЕРЕШКОДИ ДЛЯ СЕКСУАЛЬНОЇ БЛИЗЬКОСТІ</a:t>
            </a:r>
            <a:r>
              <a:rPr lang="uk-UA" sz="2400" dirty="0">
                <a:latin typeface="Times New Roman" panose="02020603050405020304" pitchFamily="18" charset="0"/>
                <a:cs typeface="Times New Roman" panose="02020603050405020304" pitchFamily="18" charset="0"/>
              </a:rPr>
              <a:t>   </a:t>
            </a:r>
            <a:r>
              <a:rPr lang="uk-UA" sz="1400" b="1" dirty="0">
                <a:latin typeface="Times New Roman" panose="02020603050405020304" pitchFamily="18" charset="0"/>
                <a:cs typeface="Times New Roman" panose="02020603050405020304" pitchFamily="18" charset="0"/>
              </a:rPr>
              <a:t>ТЕСТ ДЛЯ САМОПЕРЕВІРКИ</a:t>
            </a:r>
            <a:endParaRPr lang="uk-UA" sz="2400"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23111ECF-594B-8E83-3D37-80C65519B9D3}"/>
              </a:ext>
            </a:extLst>
          </p:cNvPr>
          <p:cNvSpPr>
            <a:spLocks noGrp="1"/>
          </p:cNvSpPr>
          <p:nvPr>
            <p:ph idx="1"/>
          </p:nvPr>
        </p:nvSpPr>
        <p:spPr>
          <a:xfrm>
            <a:off x="0" y="1283372"/>
            <a:ext cx="12191999" cy="5574628"/>
          </a:xfrm>
        </p:spPr>
        <p:txBody>
          <a:bodyPr>
            <a:normAutofit fontScale="92500" lnSpcReduction="20000"/>
          </a:bodyPr>
          <a:lstStyle/>
          <a:p>
            <a:pPr lvl="1">
              <a:lnSpc>
                <a:spcPct val="120000"/>
              </a:lnSpc>
              <a:spcBef>
                <a:spcPts val="0"/>
              </a:spcBef>
              <a:spcAft>
                <a:spcPts val="0"/>
              </a:spcAft>
              <a:buFont typeface="Wingdings" pitchFamily="2" charset="2"/>
              <a:buChar char="q"/>
            </a:pPr>
            <a:r>
              <a:rPr lang="uk-UA" dirty="0">
                <a:solidFill>
                  <a:schemeClr val="accent1"/>
                </a:solidFill>
                <a:latin typeface="Calibri" panose="020F0502020204030204" pitchFamily="34" charset="0"/>
                <a:cs typeface="Calibri" panose="020F0502020204030204" pitchFamily="34" charset="0"/>
              </a:rPr>
              <a:t>   Мені важко попросити свого партнера про те, чого я хочу в сексі.</a:t>
            </a:r>
          </a:p>
          <a:p>
            <a:pPr lvl="1">
              <a:lnSpc>
                <a:spcPct val="120000"/>
              </a:lnSpc>
              <a:spcBef>
                <a:spcPts val="0"/>
              </a:spcBef>
              <a:spcAft>
                <a:spcPts val="0"/>
              </a:spcAft>
              <a:buFont typeface="Wingdings" pitchFamily="2" charset="2"/>
              <a:buChar char="q"/>
            </a:pPr>
            <a:r>
              <a:rPr lang="uk-UA" dirty="0">
                <a:solidFill>
                  <a:schemeClr val="accent1"/>
                </a:solidFill>
                <a:latin typeface="Calibri" panose="020F0502020204030204" pitchFamily="34" charset="0"/>
                <a:cs typeface="Calibri" panose="020F0502020204030204" pitchFamily="34" charset="0"/>
              </a:rPr>
              <a:t>  	Я боюся проявляти свої сексуальні емоції повністю.</a:t>
            </a:r>
          </a:p>
          <a:p>
            <a:pPr lvl="1">
              <a:lnSpc>
                <a:spcPct val="120000"/>
              </a:lnSpc>
              <a:spcBef>
                <a:spcPts val="0"/>
              </a:spcBef>
              <a:spcAft>
                <a:spcPts val="0"/>
              </a:spcAft>
              <a:buFont typeface="Wingdings" pitchFamily="2" charset="2"/>
              <a:buChar char="q"/>
            </a:pPr>
            <a:r>
              <a:rPr lang="uk-UA" dirty="0">
                <a:solidFill>
                  <a:schemeClr val="accent1"/>
                </a:solidFill>
                <a:latin typeface="Calibri" panose="020F0502020204030204" pitchFamily="34" charset="0"/>
                <a:cs typeface="Calibri" panose="020F0502020204030204" pitchFamily="34" charset="0"/>
              </a:rPr>
              <a:t>  	Я боюся дати зрозуміти своєму партнерові, що в сексі приносить мені задоволення.</a:t>
            </a:r>
          </a:p>
          <a:p>
            <a:pPr lvl="1">
              <a:lnSpc>
                <a:spcPct val="120000"/>
              </a:lnSpc>
              <a:spcBef>
                <a:spcPts val="0"/>
              </a:spcBef>
              <a:spcAft>
                <a:spcPts val="0"/>
              </a:spcAft>
              <a:buFont typeface="Wingdings" pitchFamily="2" charset="2"/>
              <a:buChar char="q"/>
            </a:pPr>
            <a:r>
              <a:rPr lang="uk-UA" dirty="0">
                <a:solidFill>
                  <a:schemeClr val="accent1"/>
                </a:solidFill>
                <a:latin typeface="Calibri" panose="020F0502020204030204" pitchFamily="34" charset="0"/>
                <a:cs typeface="Calibri" panose="020F0502020204030204" pitchFamily="34" charset="0"/>
              </a:rPr>
              <a:t>  	Я визнаю, що моя насолода сексом значною мірою залежить від насолоди мого партнера.</a:t>
            </a:r>
          </a:p>
          <a:p>
            <a:pPr lvl="1">
              <a:lnSpc>
                <a:spcPct val="120000"/>
              </a:lnSpc>
              <a:spcBef>
                <a:spcPts val="0"/>
              </a:spcBef>
              <a:spcAft>
                <a:spcPts val="0"/>
              </a:spcAft>
              <a:buFont typeface="Wingdings" pitchFamily="2" charset="2"/>
              <a:buChar char="q"/>
            </a:pPr>
            <a:r>
              <a:rPr lang="uk-UA" dirty="0">
                <a:solidFill>
                  <a:schemeClr val="accent1"/>
                </a:solidFill>
                <a:latin typeface="Calibri" panose="020F0502020204030204" pitchFamily="34" charset="0"/>
                <a:cs typeface="Calibri" panose="020F0502020204030204" pitchFamily="34" charset="0"/>
              </a:rPr>
              <a:t>  	Я боюся, що моє тіло може здатися моєму партнерові непривабливим.</a:t>
            </a:r>
          </a:p>
          <a:p>
            <a:pPr lvl="1">
              <a:lnSpc>
                <a:spcPct val="120000"/>
              </a:lnSpc>
              <a:spcBef>
                <a:spcPts val="0"/>
              </a:spcBef>
              <a:spcAft>
                <a:spcPts val="0"/>
              </a:spcAft>
              <a:buFont typeface="Wingdings" pitchFamily="2" charset="2"/>
              <a:buChar char="q"/>
            </a:pPr>
            <a:r>
              <a:rPr lang="uk-UA" dirty="0">
                <a:solidFill>
                  <a:schemeClr val="accent1"/>
                </a:solidFill>
                <a:latin typeface="Calibri" panose="020F0502020204030204" pitchFamily="34" charset="0"/>
                <a:cs typeface="Calibri" panose="020F0502020204030204" pitchFamily="34" charset="0"/>
              </a:rPr>
              <a:t>  	Я боюся, що мій партнер може бути приголомшений моїми сексуальними емоціями.</a:t>
            </a:r>
          </a:p>
          <a:p>
            <a:pPr lvl="1">
              <a:lnSpc>
                <a:spcPct val="120000"/>
              </a:lnSpc>
              <a:spcBef>
                <a:spcPts val="0"/>
              </a:spcBef>
              <a:spcAft>
                <a:spcPts val="0"/>
              </a:spcAft>
              <a:buFont typeface="Wingdings" pitchFamily="2" charset="2"/>
              <a:buChar char="q"/>
            </a:pPr>
            <a:r>
              <a:rPr lang="uk-UA" dirty="0">
                <a:solidFill>
                  <a:schemeClr val="accent1"/>
                </a:solidFill>
                <a:latin typeface="Calibri" panose="020F0502020204030204" pitchFamily="34" charset="0"/>
                <a:cs typeface="Calibri" panose="020F0502020204030204" pitchFamily="34" charset="0"/>
              </a:rPr>
              <a:t>  	Я таємно мрію, щоб мій партнер приділяв мені більше уваги, коли ми займаємося любов'ю.</a:t>
            </a:r>
          </a:p>
          <a:p>
            <a:pPr lvl="1">
              <a:lnSpc>
                <a:spcPct val="120000"/>
              </a:lnSpc>
              <a:spcBef>
                <a:spcPts val="0"/>
              </a:spcBef>
              <a:spcAft>
                <a:spcPts val="0"/>
              </a:spcAft>
              <a:buFont typeface="Wingdings" pitchFamily="2" charset="2"/>
              <a:buChar char="q"/>
            </a:pPr>
            <a:r>
              <a:rPr lang="uk-UA" dirty="0">
                <a:solidFill>
                  <a:schemeClr val="accent1"/>
                </a:solidFill>
                <a:latin typeface="Calibri" panose="020F0502020204030204" pitchFamily="34" charset="0"/>
                <a:cs typeface="Calibri" panose="020F0502020204030204" pitchFamily="34" charset="0"/>
              </a:rPr>
              <a:t>  	Я сприймаю секс, головним чином, як фізичну розрядку.</a:t>
            </a:r>
          </a:p>
          <a:p>
            <a:pPr lvl="1">
              <a:lnSpc>
                <a:spcPct val="120000"/>
              </a:lnSpc>
              <a:spcBef>
                <a:spcPts val="0"/>
              </a:spcBef>
              <a:spcAft>
                <a:spcPts val="0"/>
              </a:spcAft>
              <a:buFont typeface="Wingdings" pitchFamily="2" charset="2"/>
              <a:buChar char="q"/>
            </a:pPr>
            <a:r>
              <a:rPr lang="uk-UA" dirty="0">
                <a:solidFill>
                  <a:schemeClr val="accent1"/>
                </a:solidFill>
                <a:latin typeface="Calibri" panose="020F0502020204030204" pitchFamily="34" charset="0"/>
                <a:cs typeface="Calibri" panose="020F0502020204030204" pitchFamily="34" charset="0"/>
              </a:rPr>
              <a:t>  	Я боюся, що не зможу задовольнити свого партнера.</a:t>
            </a:r>
          </a:p>
          <a:p>
            <a:pPr lvl="1">
              <a:lnSpc>
                <a:spcPct val="120000"/>
              </a:lnSpc>
              <a:spcBef>
                <a:spcPts val="0"/>
              </a:spcBef>
              <a:spcAft>
                <a:spcPts val="0"/>
              </a:spcAft>
              <a:buFont typeface="Wingdings" pitchFamily="2" charset="2"/>
              <a:buChar char="q"/>
            </a:pPr>
            <a:r>
              <a:rPr lang="uk-UA" dirty="0">
                <a:solidFill>
                  <a:schemeClr val="accent1"/>
                </a:solidFill>
                <a:latin typeface="Calibri" panose="020F0502020204030204" pitchFamily="34" charset="0"/>
                <a:cs typeface="Calibri" panose="020F0502020204030204" pitchFamily="34" charset="0"/>
              </a:rPr>
              <a:t>  	Я вважаю секс важкою роботою.</a:t>
            </a:r>
          </a:p>
          <a:p>
            <a:pPr lvl="1">
              <a:lnSpc>
                <a:spcPct val="120000"/>
              </a:lnSpc>
              <a:spcBef>
                <a:spcPts val="0"/>
              </a:spcBef>
              <a:spcAft>
                <a:spcPts val="0"/>
              </a:spcAft>
              <a:buFont typeface="Wingdings" pitchFamily="2" charset="2"/>
              <a:buChar char="q"/>
            </a:pPr>
            <a:r>
              <a:rPr lang="uk-UA" dirty="0">
                <a:solidFill>
                  <a:schemeClr val="accent1"/>
                </a:solidFill>
                <a:latin typeface="Calibri" panose="020F0502020204030204" pitchFamily="34" charset="0"/>
                <a:cs typeface="Calibri" panose="020F0502020204030204" pitchFamily="34" charset="0"/>
              </a:rPr>
              <a:t>  	Я відчуваю печаль і самотність після заняття сексом.</a:t>
            </a:r>
          </a:p>
          <a:p>
            <a:pPr lvl="1">
              <a:lnSpc>
                <a:spcPct val="120000"/>
              </a:lnSpc>
              <a:spcBef>
                <a:spcPts val="0"/>
              </a:spcBef>
              <a:spcAft>
                <a:spcPts val="0"/>
              </a:spcAft>
              <a:buFont typeface="Wingdings" pitchFamily="2" charset="2"/>
              <a:buChar char="q"/>
            </a:pPr>
            <a:r>
              <a:rPr lang="uk-UA" dirty="0">
                <a:solidFill>
                  <a:schemeClr val="accent1"/>
                </a:solidFill>
                <a:latin typeface="Calibri" panose="020F0502020204030204" pitchFamily="34" charset="0"/>
                <a:cs typeface="Calibri" panose="020F0502020204030204" pitchFamily="34" charset="0"/>
              </a:rPr>
              <a:t>  	Я використовую секс для того, щоб згладити суперечки з партнером.</a:t>
            </a:r>
          </a:p>
          <a:p>
            <a:pPr lvl="1">
              <a:lnSpc>
                <a:spcPct val="120000"/>
              </a:lnSpc>
              <a:spcBef>
                <a:spcPts val="0"/>
              </a:spcBef>
              <a:spcAft>
                <a:spcPts val="0"/>
              </a:spcAft>
              <a:buFont typeface="Wingdings" pitchFamily="2" charset="2"/>
              <a:buChar char="q"/>
            </a:pPr>
            <a:r>
              <a:rPr lang="uk-UA" dirty="0">
                <a:solidFill>
                  <a:schemeClr val="accent1"/>
                </a:solidFill>
                <a:latin typeface="Calibri" panose="020F0502020204030204" pitchFamily="34" charset="0"/>
                <a:cs typeface="Calibri" panose="020F0502020204030204" pitchFamily="34" charset="0"/>
              </a:rPr>
              <a:t>  	Я ревную, коли мій партнер звертає увагу на інших.</a:t>
            </a:r>
          </a:p>
          <a:p>
            <a:pPr lvl="1">
              <a:lnSpc>
                <a:spcPct val="120000"/>
              </a:lnSpc>
              <a:spcBef>
                <a:spcPts val="0"/>
              </a:spcBef>
              <a:spcAft>
                <a:spcPts val="0"/>
              </a:spcAft>
              <a:buFont typeface="Wingdings" pitchFamily="2" charset="2"/>
              <a:buChar char="q"/>
            </a:pPr>
            <a:r>
              <a:rPr lang="uk-UA" dirty="0">
                <a:solidFill>
                  <a:schemeClr val="accent1"/>
                </a:solidFill>
                <a:latin typeface="Calibri" panose="020F0502020204030204" pitchFamily="34" charset="0"/>
                <a:cs typeface="Calibri" panose="020F0502020204030204" pitchFamily="34" charset="0"/>
              </a:rPr>
              <a:t>  	Я відчуваю страх, коли мій партнер проявляє ініціативу зайнятися зі мною сексом.</a:t>
            </a:r>
          </a:p>
          <a:p>
            <a:pPr lvl="1">
              <a:lnSpc>
                <a:spcPct val="120000"/>
              </a:lnSpc>
              <a:spcBef>
                <a:spcPts val="0"/>
              </a:spcBef>
              <a:spcAft>
                <a:spcPts val="0"/>
              </a:spcAft>
              <a:buFont typeface="Wingdings" pitchFamily="2" charset="2"/>
              <a:buChar char="q"/>
            </a:pPr>
            <a:r>
              <a:rPr lang="uk-UA" dirty="0">
                <a:solidFill>
                  <a:schemeClr val="accent1"/>
                </a:solidFill>
                <a:latin typeface="Calibri" panose="020F0502020204030204" pitchFamily="34" charset="0"/>
                <a:cs typeface="Calibri" panose="020F0502020204030204" pitchFamily="34" charset="0"/>
              </a:rPr>
              <a:t>  	Я боюся проявляти ініціативу з приводу заняття сексом з партнером.</a:t>
            </a:r>
          </a:p>
          <a:p>
            <a:pPr lvl="1">
              <a:lnSpc>
                <a:spcPct val="120000"/>
              </a:lnSpc>
              <a:spcBef>
                <a:spcPts val="0"/>
              </a:spcBef>
              <a:spcAft>
                <a:spcPts val="0"/>
              </a:spcAft>
              <a:buFont typeface="Wingdings" pitchFamily="2" charset="2"/>
              <a:buChar char="q"/>
            </a:pPr>
            <a:r>
              <a:rPr lang="uk-UA" dirty="0">
                <a:solidFill>
                  <a:schemeClr val="accent1"/>
                </a:solidFill>
                <a:latin typeface="Calibri" panose="020F0502020204030204" pitchFamily="34" charset="0"/>
                <a:cs typeface="Calibri" panose="020F0502020204030204" pitchFamily="34" charset="0"/>
              </a:rPr>
              <a:t>  	Я боюся втратити контроль під час заняття любов'ю.</a:t>
            </a:r>
          </a:p>
          <a:p>
            <a:pPr lvl="1">
              <a:lnSpc>
                <a:spcPct val="120000"/>
              </a:lnSpc>
              <a:spcBef>
                <a:spcPts val="0"/>
              </a:spcBef>
              <a:spcAft>
                <a:spcPts val="0"/>
              </a:spcAft>
              <a:buFont typeface="Wingdings" pitchFamily="2" charset="2"/>
              <a:buChar char="q"/>
            </a:pPr>
            <a:r>
              <a:rPr lang="uk-UA" dirty="0">
                <a:solidFill>
                  <a:schemeClr val="accent1"/>
                </a:solidFill>
                <a:latin typeface="Calibri" panose="020F0502020204030204" pitchFamily="34" charset="0"/>
                <a:cs typeface="Calibri" panose="020F0502020204030204" pitchFamily="34" charset="0"/>
              </a:rPr>
              <a:t>  	Я боюся, що мій партнер не підтримає те, що я роблю і відчуваю під час сексу.</a:t>
            </a:r>
          </a:p>
          <a:p>
            <a:pPr lvl="1">
              <a:lnSpc>
                <a:spcPct val="120000"/>
              </a:lnSpc>
              <a:spcBef>
                <a:spcPts val="0"/>
              </a:spcBef>
              <a:spcAft>
                <a:spcPts val="0"/>
              </a:spcAft>
              <a:buFont typeface="Wingdings" pitchFamily="2" charset="2"/>
              <a:buChar char="q"/>
            </a:pPr>
            <a:r>
              <a:rPr lang="uk-UA" dirty="0">
                <a:solidFill>
                  <a:schemeClr val="accent1"/>
                </a:solidFill>
                <a:latin typeface="Calibri" panose="020F0502020204030204" pitchFamily="34" charset="0"/>
                <a:cs typeface="Calibri" panose="020F0502020204030204" pitchFamily="34" charset="0"/>
              </a:rPr>
              <a:t>  	Я не вважаю, що мастурбація приносить задоволення і задоволення.</a:t>
            </a:r>
          </a:p>
          <a:p>
            <a:pPr lvl="1">
              <a:lnSpc>
                <a:spcPct val="120000"/>
              </a:lnSpc>
              <a:spcBef>
                <a:spcPts val="0"/>
              </a:spcBef>
              <a:spcAft>
                <a:spcPts val="0"/>
              </a:spcAft>
              <a:buFont typeface="Wingdings" pitchFamily="2" charset="2"/>
              <a:buChar char="q"/>
            </a:pPr>
            <a:r>
              <a:rPr lang="uk-UA" dirty="0">
                <a:solidFill>
                  <a:schemeClr val="accent1"/>
                </a:solidFill>
                <a:latin typeface="Calibri" panose="020F0502020204030204" pitchFamily="34" charset="0"/>
                <a:cs typeface="Calibri" panose="020F0502020204030204" pitchFamily="34" charset="0"/>
              </a:rPr>
              <a:t>  	Я боюся вивчати своє тіло і те, що приносить йому задоволення.</a:t>
            </a:r>
          </a:p>
          <a:p>
            <a:pPr lvl="1">
              <a:lnSpc>
                <a:spcPct val="120000"/>
              </a:lnSpc>
              <a:spcBef>
                <a:spcPts val="0"/>
              </a:spcBef>
              <a:spcAft>
                <a:spcPts val="0"/>
              </a:spcAft>
              <a:buFont typeface="Wingdings" pitchFamily="2" charset="2"/>
              <a:buChar char="q"/>
            </a:pPr>
            <a:r>
              <a:rPr lang="uk-UA" dirty="0">
                <a:solidFill>
                  <a:schemeClr val="accent1"/>
                </a:solidFill>
                <a:latin typeface="Calibri" panose="020F0502020204030204" pitchFamily="34" charset="0"/>
                <a:cs typeface="Calibri" panose="020F0502020204030204" pitchFamily="34" charset="0"/>
              </a:rPr>
              <a:t>  	Я боюся виражати свою істинну суть під час статевої близькості.</a:t>
            </a:r>
          </a:p>
        </p:txBody>
      </p:sp>
      <p:sp>
        <p:nvSpPr>
          <p:cNvPr id="4" name="TextBox 3">
            <a:extLst>
              <a:ext uri="{FF2B5EF4-FFF2-40B4-BE49-F238E27FC236}">
                <a16:creationId xmlns:a16="http://schemas.microsoft.com/office/drawing/2014/main" id="{ABD32BBB-D858-89F8-C102-297BE7596C5D}"/>
              </a:ext>
            </a:extLst>
          </p:cNvPr>
          <p:cNvSpPr txBox="1"/>
          <p:nvPr/>
        </p:nvSpPr>
        <p:spPr>
          <a:xfrm>
            <a:off x="9593180" y="689812"/>
            <a:ext cx="2390272" cy="1200329"/>
          </a:xfrm>
          <a:prstGeom prst="rect">
            <a:avLst/>
          </a:prstGeom>
          <a:noFill/>
        </p:spPr>
        <p:txBody>
          <a:bodyPr wrap="square" rtlCol="0">
            <a:spAutoFit/>
          </a:bodyPr>
          <a:lstStyle/>
          <a:p>
            <a:r>
              <a:rPr lang="uk-UA" dirty="0">
                <a:solidFill>
                  <a:srgbClr val="0070C0"/>
                </a:solidFill>
              </a:rPr>
              <a:t>1 — ніколи.</a:t>
            </a:r>
          </a:p>
          <a:p>
            <a:r>
              <a:rPr lang="uk-UA" dirty="0">
                <a:solidFill>
                  <a:srgbClr val="0070C0"/>
                </a:solidFill>
              </a:rPr>
              <a:t>2 — іноді.</a:t>
            </a:r>
          </a:p>
          <a:p>
            <a:r>
              <a:rPr lang="uk-UA" dirty="0">
                <a:solidFill>
                  <a:srgbClr val="0070C0"/>
                </a:solidFill>
              </a:rPr>
              <a:t>3 — часто.</a:t>
            </a:r>
          </a:p>
          <a:p>
            <a:r>
              <a:rPr lang="uk-UA" dirty="0">
                <a:solidFill>
                  <a:srgbClr val="0070C0"/>
                </a:solidFill>
              </a:rPr>
              <a:t>4 — майже завжди</a:t>
            </a:r>
          </a:p>
        </p:txBody>
      </p:sp>
      <p:sp>
        <p:nvSpPr>
          <p:cNvPr id="6" name="TextBox 5">
            <a:extLst>
              <a:ext uri="{FF2B5EF4-FFF2-40B4-BE49-F238E27FC236}">
                <a16:creationId xmlns:a16="http://schemas.microsoft.com/office/drawing/2014/main" id="{2DE35149-24DA-5149-4C0A-B306376020A5}"/>
              </a:ext>
            </a:extLst>
          </p:cNvPr>
          <p:cNvSpPr txBox="1"/>
          <p:nvPr/>
        </p:nvSpPr>
        <p:spPr>
          <a:xfrm>
            <a:off x="48128" y="689812"/>
            <a:ext cx="9127957" cy="646331"/>
          </a:xfrm>
          <a:prstGeom prst="rect">
            <a:avLst/>
          </a:prstGeom>
          <a:noFill/>
        </p:spPr>
        <p:txBody>
          <a:bodyPr wrap="square">
            <a:spAutoFit/>
          </a:bodyPr>
          <a:lstStyle/>
          <a:p>
            <a:pPr marL="0" indent="0">
              <a:spcBef>
                <a:spcPts val="0"/>
              </a:spcBef>
              <a:buNone/>
            </a:pPr>
            <a:r>
              <a:rPr lang="uk-UA" sz="1800" dirty="0">
                <a:solidFill>
                  <a:srgbClr val="0070C0"/>
                </a:solidFill>
              </a:rPr>
              <a:t>На вільне місце перед кожним висловлюванням впишіть цифру, що визначає міру відповідності цього висловлювання вашим істинним позиціям.</a:t>
            </a:r>
          </a:p>
        </p:txBody>
      </p:sp>
      <p:sp>
        <p:nvSpPr>
          <p:cNvPr id="8" name="TextBox 7">
            <a:extLst>
              <a:ext uri="{FF2B5EF4-FFF2-40B4-BE49-F238E27FC236}">
                <a16:creationId xmlns:a16="http://schemas.microsoft.com/office/drawing/2014/main" id="{987CD3B1-2330-AE83-D55F-23BF7021EF7C}"/>
              </a:ext>
            </a:extLst>
          </p:cNvPr>
          <p:cNvSpPr txBox="1"/>
          <p:nvPr/>
        </p:nvSpPr>
        <p:spPr>
          <a:xfrm>
            <a:off x="7684169" y="6376374"/>
            <a:ext cx="6128084" cy="369332"/>
          </a:xfrm>
          <a:prstGeom prst="rect">
            <a:avLst/>
          </a:prstGeom>
          <a:noFill/>
        </p:spPr>
        <p:txBody>
          <a:bodyPr wrap="square">
            <a:spAutoFit/>
          </a:bodyPr>
          <a:lstStyle/>
          <a:p>
            <a:r>
              <a:rPr lang="en-US" sz="1400" dirty="0"/>
              <a:t>(</a:t>
            </a:r>
            <a:r>
              <a:rPr lang="en-US" sz="1800" dirty="0">
                <a:effectLst/>
                <a:latin typeface="SchoolBookC"/>
              </a:rPr>
              <a:t>Barry K. </a:t>
            </a:r>
            <a:r>
              <a:rPr lang="en-US" sz="1800" dirty="0" err="1">
                <a:effectLst/>
                <a:latin typeface="SchoolBookC"/>
              </a:rPr>
              <a:t>Weinhold</a:t>
            </a:r>
            <a:r>
              <a:rPr lang="en-US" sz="1800" dirty="0">
                <a:effectLst/>
                <a:latin typeface="SchoolBookC"/>
              </a:rPr>
              <a:t>, Janae B. </a:t>
            </a:r>
            <a:r>
              <a:rPr lang="en-US" sz="1800" dirty="0" err="1">
                <a:effectLst/>
                <a:latin typeface="SchoolBookC"/>
              </a:rPr>
              <a:t>Weinhold</a:t>
            </a:r>
            <a:r>
              <a:rPr lang="en-US" sz="1800" dirty="0">
                <a:effectLst/>
                <a:latin typeface="SchoolBookC"/>
              </a:rPr>
              <a:t>, 2008) </a:t>
            </a:r>
            <a:endParaRPr lang="uk-UA" dirty="0"/>
          </a:p>
        </p:txBody>
      </p:sp>
    </p:spTree>
    <p:extLst>
      <p:ext uri="{BB962C8B-B14F-4D97-AF65-F5344CB8AC3E}">
        <p14:creationId xmlns:p14="http://schemas.microsoft.com/office/powerpoint/2010/main" val="887669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20000"/>
                <a:lumOff val="80000"/>
              </a:schemeClr>
            </a:gs>
            <a:gs pos="50000">
              <a:schemeClr val="bg2">
                <a:lumMod val="60000"/>
                <a:lumOff val="4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62E1CB3-3A38-6337-1C53-8457C0AC9B8C}"/>
              </a:ext>
            </a:extLst>
          </p:cNvPr>
          <p:cNvSpPr txBox="1"/>
          <p:nvPr/>
        </p:nvSpPr>
        <p:spPr>
          <a:xfrm>
            <a:off x="737938" y="336884"/>
            <a:ext cx="10956758" cy="5404300"/>
          </a:xfrm>
          <a:prstGeom prst="rect">
            <a:avLst/>
          </a:prstGeom>
          <a:noFill/>
        </p:spPr>
        <p:txBody>
          <a:bodyPr wrap="square">
            <a:spAutoFit/>
          </a:bodyPr>
          <a:lstStyle/>
          <a:p>
            <a:pPr marL="177800" indent="317500" algn="just">
              <a:lnSpc>
                <a:spcPct val="132000"/>
              </a:lnSpc>
            </a:pPr>
            <a:r>
              <a:rPr lang="uk-UA" sz="2400" dirty="0">
                <a:effectLst/>
                <a:latin typeface="Georgia" panose="02040502050405020303" pitchFamily="18" charset="0"/>
                <a:ea typeface="Georgia" panose="02040502050405020303" pitchFamily="18" charset="0"/>
                <a:cs typeface="Georgia" panose="02040502050405020303" pitchFamily="18" charset="0"/>
              </a:rPr>
              <a:t>Ідентичність психіки людини складається з сукупності усього життєвого досвіду. Щоб залишатися психічно здоровою, людина має бути здатна виражати і розкривати свої грані:</a:t>
            </a:r>
            <a:endParaRPr lang="ru-UA" sz="2400" dirty="0">
              <a:effectLst/>
              <a:latin typeface="Georgia" panose="02040502050405020303" pitchFamily="18" charset="0"/>
              <a:ea typeface="Georgia" panose="02040502050405020303" pitchFamily="18" charset="0"/>
              <a:cs typeface="Georgia" panose="02040502050405020303" pitchFamily="18" charset="0"/>
            </a:endParaRPr>
          </a:p>
          <a:p>
            <a:pPr marL="800100" lvl="1" indent="-342900" algn="just">
              <a:lnSpc>
                <a:spcPct val="132000"/>
              </a:lnSpc>
              <a:buClr>
                <a:srgbClr val="000000"/>
              </a:buClr>
              <a:buSzPts val="900"/>
              <a:buFont typeface="Wingdings" pitchFamily="2" charset="2"/>
              <a:buChar char="ü"/>
              <a:tabLst>
                <a:tab pos="483235" algn="l"/>
              </a:tabLst>
            </a:pPr>
            <a:r>
              <a:rPr lang="uk-UA" sz="2400" u="none" strike="noStrike" spc="0" dirty="0">
                <a:effectLst/>
                <a:latin typeface="Georgia" panose="02040502050405020303" pitchFamily="18" charset="0"/>
                <a:ea typeface="Georgia" panose="02040502050405020303" pitchFamily="18" charset="0"/>
                <a:cs typeface="Georgia" panose="02040502050405020303" pitchFamily="18" charset="0"/>
              </a:rPr>
              <a:t>власне Я;</a:t>
            </a:r>
            <a:endParaRPr lang="ru-UA" sz="2400" u="none" strike="noStrike" spc="0" dirty="0">
              <a:effectLst/>
              <a:latin typeface="Georgia" panose="02040502050405020303" pitchFamily="18" charset="0"/>
              <a:ea typeface="Georgia" panose="02040502050405020303" pitchFamily="18" charset="0"/>
              <a:cs typeface="Georgia" panose="02040502050405020303" pitchFamily="18" charset="0"/>
            </a:endParaRPr>
          </a:p>
          <a:p>
            <a:pPr marL="800100" lvl="1" indent="-342900" algn="just">
              <a:lnSpc>
                <a:spcPct val="132000"/>
              </a:lnSpc>
              <a:buClr>
                <a:srgbClr val="000000"/>
              </a:buClr>
              <a:buSzPts val="900"/>
              <a:buFont typeface="Wingdings" pitchFamily="2" charset="2"/>
              <a:buChar char="ü"/>
              <a:tabLst>
                <a:tab pos="483235" algn="l"/>
              </a:tabLst>
            </a:pPr>
            <a:r>
              <a:rPr lang="uk-UA" sz="2400" u="none" strike="noStrike" spc="0" dirty="0">
                <a:effectLst/>
                <a:latin typeface="Georgia" panose="02040502050405020303" pitchFamily="18" charset="0"/>
                <a:ea typeface="Georgia" panose="02040502050405020303" pitchFamily="18" charset="0"/>
                <a:cs typeface="Georgia" panose="02040502050405020303" pitchFamily="18" charset="0"/>
              </a:rPr>
              <a:t>власну волю;</a:t>
            </a:r>
            <a:endParaRPr lang="ru-UA" sz="2400" u="none" strike="noStrike" spc="0" dirty="0">
              <a:effectLst/>
              <a:latin typeface="Georgia" panose="02040502050405020303" pitchFamily="18" charset="0"/>
              <a:ea typeface="Georgia" panose="02040502050405020303" pitchFamily="18" charset="0"/>
              <a:cs typeface="Georgia" panose="02040502050405020303" pitchFamily="18" charset="0"/>
            </a:endParaRPr>
          </a:p>
          <a:p>
            <a:pPr marL="800100" lvl="1" indent="-342900" algn="just">
              <a:lnSpc>
                <a:spcPct val="132000"/>
              </a:lnSpc>
              <a:buClr>
                <a:srgbClr val="000000"/>
              </a:buClr>
              <a:buSzPts val="900"/>
              <a:buFont typeface="Wingdings" pitchFamily="2" charset="2"/>
              <a:buChar char="ü"/>
              <a:tabLst>
                <a:tab pos="483235" algn="l"/>
              </a:tabLst>
            </a:pPr>
            <a:r>
              <a:rPr lang="uk-UA" sz="2400" u="none" strike="noStrike" spc="0" dirty="0">
                <a:effectLst/>
                <a:latin typeface="Georgia" panose="02040502050405020303" pitchFamily="18" charset="0"/>
                <a:ea typeface="Georgia" panose="02040502050405020303" pitchFamily="18" charset="0"/>
                <a:cs typeface="Georgia" panose="02040502050405020303" pitchFamily="18" charset="0"/>
              </a:rPr>
              <a:t>власне сприйняття;</a:t>
            </a:r>
            <a:endParaRPr lang="ru-UA" sz="2400" u="none" strike="noStrike" spc="0" dirty="0">
              <a:effectLst/>
              <a:latin typeface="Georgia" panose="02040502050405020303" pitchFamily="18" charset="0"/>
              <a:ea typeface="Georgia" panose="02040502050405020303" pitchFamily="18" charset="0"/>
              <a:cs typeface="Georgia" panose="02040502050405020303" pitchFamily="18" charset="0"/>
            </a:endParaRPr>
          </a:p>
          <a:p>
            <a:pPr marL="800100" lvl="1" indent="-342900" algn="just">
              <a:lnSpc>
                <a:spcPct val="132000"/>
              </a:lnSpc>
              <a:buClr>
                <a:srgbClr val="000000"/>
              </a:buClr>
              <a:buSzPts val="900"/>
              <a:buFont typeface="Wingdings" pitchFamily="2" charset="2"/>
              <a:buChar char="ü"/>
              <a:tabLst>
                <a:tab pos="483235" algn="l"/>
              </a:tabLst>
            </a:pPr>
            <a:r>
              <a:rPr lang="uk-UA" sz="2400" u="none" strike="noStrike" spc="0" dirty="0">
                <a:effectLst/>
                <a:latin typeface="Georgia" panose="02040502050405020303" pitchFamily="18" charset="0"/>
                <a:ea typeface="Georgia" panose="02040502050405020303" pitchFamily="18" charset="0"/>
                <a:cs typeface="Georgia" panose="02040502050405020303" pitchFamily="18" charset="0"/>
              </a:rPr>
              <a:t>власні почуття;</a:t>
            </a:r>
            <a:endParaRPr lang="ru-UA" sz="2400" u="none" strike="noStrike" spc="0" dirty="0">
              <a:effectLst/>
              <a:latin typeface="Georgia" panose="02040502050405020303" pitchFamily="18" charset="0"/>
              <a:ea typeface="Georgia" panose="02040502050405020303" pitchFamily="18" charset="0"/>
              <a:cs typeface="Georgia" panose="02040502050405020303" pitchFamily="18" charset="0"/>
            </a:endParaRPr>
          </a:p>
          <a:p>
            <a:pPr marL="800100" lvl="1" indent="-342900" algn="just">
              <a:lnSpc>
                <a:spcPct val="132000"/>
              </a:lnSpc>
              <a:buClr>
                <a:srgbClr val="000000"/>
              </a:buClr>
              <a:buSzPts val="900"/>
              <a:buFont typeface="Wingdings" pitchFamily="2" charset="2"/>
              <a:buChar char="ü"/>
              <a:tabLst>
                <a:tab pos="483235" algn="l"/>
              </a:tabLst>
            </a:pPr>
            <a:r>
              <a:rPr lang="uk-UA" sz="2400" u="none" strike="noStrike" spc="0" dirty="0">
                <a:effectLst/>
                <a:latin typeface="Georgia" panose="02040502050405020303" pitchFamily="18" charset="0"/>
                <a:ea typeface="Georgia" panose="02040502050405020303" pitchFamily="18" charset="0"/>
                <a:cs typeface="Georgia" panose="02040502050405020303" pitchFamily="18" charset="0"/>
              </a:rPr>
              <a:t>власні переконання;</a:t>
            </a:r>
            <a:endParaRPr lang="ru-UA" sz="2400" u="none" strike="noStrike" spc="0" dirty="0">
              <a:effectLst/>
              <a:latin typeface="Georgia" panose="02040502050405020303" pitchFamily="18" charset="0"/>
              <a:ea typeface="Georgia" panose="02040502050405020303" pitchFamily="18" charset="0"/>
              <a:cs typeface="Georgia" panose="02040502050405020303" pitchFamily="18" charset="0"/>
            </a:endParaRPr>
          </a:p>
          <a:p>
            <a:pPr marL="800100" lvl="1" indent="-342900" algn="just">
              <a:lnSpc>
                <a:spcPct val="132000"/>
              </a:lnSpc>
              <a:buClr>
                <a:srgbClr val="000000"/>
              </a:buClr>
              <a:buSzPts val="900"/>
              <a:buFont typeface="Wingdings" pitchFamily="2" charset="2"/>
              <a:buChar char="ü"/>
              <a:tabLst>
                <a:tab pos="483235" algn="l"/>
              </a:tabLst>
            </a:pPr>
            <a:r>
              <a:rPr lang="uk-UA" sz="2400" u="none" strike="noStrike" spc="0" dirty="0">
                <a:effectLst/>
                <a:latin typeface="Georgia" panose="02040502050405020303" pitchFamily="18" charset="0"/>
                <a:ea typeface="Georgia" panose="02040502050405020303" pitchFamily="18" charset="0"/>
                <a:cs typeface="Georgia" panose="02040502050405020303" pitchFamily="18" charset="0"/>
              </a:rPr>
              <a:t>власні думки;</a:t>
            </a:r>
            <a:endParaRPr lang="ru-UA" sz="2400" u="none" strike="noStrike" spc="0" dirty="0">
              <a:effectLst/>
              <a:latin typeface="Georgia" panose="02040502050405020303" pitchFamily="18" charset="0"/>
              <a:ea typeface="Georgia" panose="02040502050405020303" pitchFamily="18" charset="0"/>
              <a:cs typeface="Georgia" panose="02040502050405020303" pitchFamily="18" charset="0"/>
            </a:endParaRPr>
          </a:p>
          <a:p>
            <a:pPr marL="800100" lvl="1" indent="-342900" algn="just">
              <a:lnSpc>
                <a:spcPct val="132000"/>
              </a:lnSpc>
              <a:buClr>
                <a:srgbClr val="000000"/>
              </a:buClr>
              <a:buSzPts val="900"/>
              <a:buFont typeface="Wingdings" pitchFamily="2" charset="2"/>
              <a:buChar char="ü"/>
              <a:tabLst>
                <a:tab pos="483235" algn="l"/>
              </a:tabLst>
            </a:pPr>
            <a:r>
              <a:rPr lang="uk-UA" sz="2400" u="none" strike="noStrike" spc="0" dirty="0">
                <a:effectLst/>
                <a:latin typeface="Georgia" panose="02040502050405020303" pitchFamily="18" charset="0"/>
                <a:ea typeface="Georgia" panose="02040502050405020303" pitchFamily="18" charset="0"/>
                <a:cs typeface="Georgia" panose="02040502050405020303" pitchFamily="18" charset="0"/>
              </a:rPr>
              <a:t>власні слова і своя мова;</a:t>
            </a:r>
            <a:endParaRPr lang="ru-UA" sz="2400" u="none" strike="noStrike" spc="0" dirty="0">
              <a:effectLst/>
              <a:latin typeface="Georgia" panose="02040502050405020303" pitchFamily="18" charset="0"/>
              <a:ea typeface="Georgia" panose="02040502050405020303" pitchFamily="18" charset="0"/>
              <a:cs typeface="Georgia" panose="02040502050405020303" pitchFamily="18" charset="0"/>
            </a:endParaRPr>
          </a:p>
          <a:p>
            <a:pPr marL="800100" lvl="1" indent="-342900" algn="just">
              <a:lnSpc>
                <a:spcPct val="132000"/>
              </a:lnSpc>
              <a:spcAft>
                <a:spcPts val="1200"/>
              </a:spcAft>
              <a:buClr>
                <a:srgbClr val="000000"/>
              </a:buClr>
              <a:buSzPts val="900"/>
              <a:buFont typeface="Wingdings" pitchFamily="2" charset="2"/>
              <a:buChar char="ü"/>
              <a:tabLst>
                <a:tab pos="483235" algn="l"/>
              </a:tabLst>
            </a:pPr>
            <a:r>
              <a:rPr lang="uk-UA" sz="2400" u="none" strike="noStrike" spc="0" dirty="0">
                <a:effectLst/>
                <a:latin typeface="Georgia" panose="02040502050405020303" pitchFamily="18" charset="0"/>
                <a:ea typeface="Georgia" panose="02040502050405020303" pitchFamily="18" charset="0"/>
                <a:cs typeface="Georgia" panose="02040502050405020303" pitchFamily="18" charset="0"/>
              </a:rPr>
              <a:t>власні дії.</a:t>
            </a:r>
            <a:endParaRPr lang="ru-UA" sz="2400" u="none" strike="noStrike" spc="0" dirty="0">
              <a:effectLst/>
              <a:latin typeface="Georgia" panose="02040502050405020303" pitchFamily="18" charset="0"/>
              <a:ea typeface="Georgia" panose="02040502050405020303" pitchFamily="18" charset="0"/>
              <a:cs typeface="Georgia" panose="02040502050405020303" pitchFamily="18" charset="0"/>
            </a:endParaRPr>
          </a:p>
        </p:txBody>
      </p:sp>
      <p:sp>
        <p:nvSpPr>
          <p:cNvPr id="4" name="TextBox 3">
            <a:extLst>
              <a:ext uri="{FF2B5EF4-FFF2-40B4-BE49-F238E27FC236}">
                <a16:creationId xmlns:a16="http://schemas.microsoft.com/office/drawing/2014/main" id="{625766ED-D337-AF0C-C711-CB9C4EBF9462}"/>
              </a:ext>
            </a:extLst>
          </p:cNvPr>
          <p:cNvSpPr txBox="1"/>
          <p:nvPr/>
        </p:nvSpPr>
        <p:spPr>
          <a:xfrm>
            <a:off x="8005011" y="6176211"/>
            <a:ext cx="3994483" cy="344905"/>
          </a:xfrm>
          <a:prstGeom prst="rect">
            <a:avLst/>
          </a:prstGeom>
          <a:noFill/>
        </p:spPr>
        <p:txBody>
          <a:bodyPr wrap="square" rtlCol="0">
            <a:spAutoFit/>
          </a:bodyPr>
          <a:lstStyle/>
          <a:p>
            <a:r>
              <a:rPr lang="uk-UA" sz="1600" dirty="0"/>
              <a:t>Франц </a:t>
            </a:r>
            <a:r>
              <a:rPr lang="uk-UA" sz="1600" dirty="0" err="1"/>
              <a:t>Рупперт</a:t>
            </a:r>
            <a:r>
              <a:rPr lang="uk-UA" sz="1600" dirty="0"/>
              <a:t> (</a:t>
            </a:r>
            <a:r>
              <a:rPr lang="en-US" sz="1600" dirty="0"/>
              <a:t>Franz Ruppert</a:t>
            </a:r>
            <a:r>
              <a:rPr lang="uk-UA" sz="1600" dirty="0"/>
              <a:t>) 2021</a:t>
            </a:r>
          </a:p>
        </p:txBody>
      </p:sp>
      <p:sp>
        <p:nvSpPr>
          <p:cNvPr id="5" name="Овал 4">
            <a:extLst>
              <a:ext uri="{FF2B5EF4-FFF2-40B4-BE49-F238E27FC236}">
                <a16:creationId xmlns:a16="http://schemas.microsoft.com/office/drawing/2014/main" id="{B58AFB85-2965-25E5-9CAA-869D74322975}"/>
              </a:ext>
            </a:extLst>
          </p:cNvPr>
          <p:cNvSpPr/>
          <p:nvPr/>
        </p:nvSpPr>
        <p:spPr>
          <a:xfrm>
            <a:off x="6833937" y="1971289"/>
            <a:ext cx="4122822" cy="3769895"/>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6" name="Рисунок 5" descr="Изображение выглядит как смайлик, эмотикон, улыбка, мультфильм&#10;&#10;Автоматически созданное описание">
            <a:extLst>
              <a:ext uri="{FF2B5EF4-FFF2-40B4-BE49-F238E27FC236}">
                <a16:creationId xmlns:a16="http://schemas.microsoft.com/office/drawing/2014/main" id="{F7D34FC4-2194-0D28-BAD4-A4BF74AE428E}"/>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r="83118" b="75999"/>
          <a:stretch/>
        </p:blipFill>
        <p:spPr>
          <a:xfrm>
            <a:off x="8004640" y="3039034"/>
            <a:ext cx="1997612" cy="1916992"/>
          </a:xfrm>
          <a:prstGeom prst="rect">
            <a:avLst/>
          </a:prstGeom>
        </p:spPr>
      </p:pic>
    </p:spTree>
    <p:extLst>
      <p:ext uri="{BB962C8B-B14F-4D97-AF65-F5344CB8AC3E}">
        <p14:creationId xmlns:p14="http://schemas.microsoft.com/office/powerpoint/2010/main" val="2324768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967E9D-760D-AEE4-03FD-660A9B737F25}"/>
              </a:ext>
            </a:extLst>
          </p:cNvPr>
          <p:cNvSpPr txBox="1"/>
          <p:nvPr/>
        </p:nvSpPr>
        <p:spPr>
          <a:xfrm>
            <a:off x="232611" y="992756"/>
            <a:ext cx="11726778" cy="4679871"/>
          </a:xfrm>
          <a:prstGeom prst="rect">
            <a:avLst/>
          </a:prstGeom>
          <a:noFill/>
        </p:spPr>
        <p:txBody>
          <a:bodyPr wrap="square">
            <a:spAutoFit/>
          </a:bodyPr>
          <a:lstStyle/>
          <a:p>
            <a:pPr marL="152400" indent="381000" algn="just">
              <a:lnSpc>
                <a:spcPct val="130000"/>
              </a:lnSpc>
            </a:pPr>
            <a:r>
              <a:rPr lang="uk-UA" sz="2000" dirty="0">
                <a:effectLst/>
                <a:latin typeface="Georgia" panose="02040502050405020303" pitchFamily="18" charset="0"/>
                <a:ea typeface="Georgia" panose="02040502050405020303" pitchFamily="18" charset="0"/>
                <a:cs typeface="Georgia" panose="02040502050405020303" pitchFamily="18" charset="0"/>
              </a:rPr>
              <a:t>Технології і застосування гормонів сьогодні дозволяють змінити багато що. Але ці операції самі по собі стають травмою для фізичного тіла, і їх результат — ця тільки уявна повна зміна статі на тілесному рівні. Прийом гормонів дає штучне тілесне і емоційне переживання, яке припиняється з відміною гормонів, що приходить ззовні. Необхідно усебічно і ретельно перевірити, чи не є причинами відчуття свого тіла і статі як чужого порушення раннього зв'язку і </a:t>
            </a:r>
            <a:r>
              <a:rPr lang="uk-UA" sz="2000" dirty="0" err="1">
                <a:effectLst/>
                <a:latin typeface="Georgia" panose="02040502050405020303" pitchFamily="18" charset="0"/>
                <a:ea typeface="Georgia" panose="02040502050405020303" pitchFamily="18" charset="0"/>
                <a:cs typeface="Georgia" panose="02040502050405020303" pitchFamily="18" charset="0"/>
              </a:rPr>
              <a:t>психотравма</a:t>
            </a:r>
            <a:r>
              <a:rPr lang="uk-UA" sz="2000" dirty="0">
                <a:effectLst/>
                <a:latin typeface="Georgia" panose="02040502050405020303" pitchFamily="18" charset="0"/>
                <a:ea typeface="Georgia" panose="02040502050405020303" pitchFamily="18" charset="0"/>
                <a:cs typeface="Georgia" panose="02040502050405020303" pitchFamily="18" charset="0"/>
              </a:rPr>
              <a:t>. </a:t>
            </a:r>
          </a:p>
          <a:p>
            <a:pPr marL="152400" indent="381000" algn="just">
              <a:lnSpc>
                <a:spcPct val="130000"/>
              </a:lnSpc>
            </a:pPr>
            <a:r>
              <a:rPr lang="uk-UA" sz="2000" dirty="0">
                <a:effectLst/>
                <a:latin typeface="Georgia" panose="02040502050405020303" pitchFamily="18" charset="0"/>
                <a:ea typeface="Georgia" panose="02040502050405020303" pitchFamily="18" charset="0"/>
                <a:cs typeface="Georgia" panose="02040502050405020303" pitchFamily="18" charset="0"/>
              </a:rPr>
              <a:t>Можливими причинами розщеплювання психіки і тіла можуть стати наступні події.</a:t>
            </a:r>
            <a:endParaRPr lang="ru-UA" sz="2000" dirty="0">
              <a:effectLst/>
              <a:latin typeface="Georgia" panose="02040502050405020303" pitchFamily="18" charset="0"/>
              <a:ea typeface="Georgia" panose="02040502050405020303" pitchFamily="18" charset="0"/>
              <a:cs typeface="Georgia" panose="02040502050405020303" pitchFamily="18" charset="0"/>
            </a:endParaRPr>
          </a:p>
          <a:p>
            <a:pPr marL="342900" lvl="0" indent="-342900" algn="just">
              <a:lnSpc>
                <a:spcPct val="112000"/>
              </a:lnSpc>
              <a:spcAft>
                <a:spcPts val="400"/>
              </a:spcAft>
              <a:buClr>
                <a:srgbClr val="000000"/>
              </a:buClr>
              <a:buSzPts val="900"/>
              <a:buFont typeface="Arial" panose="020B0604020202020204" pitchFamily="34" charset="0"/>
              <a:buChar char="•"/>
              <a:tabLst>
                <a:tab pos="488950" algn="l"/>
              </a:tabLst>
            </a:pPr>
            <a:r>
              <a:rPr lang="uk-UA" sz="2000" u="none" strike="noStrike" spc="0" dirty="0">
                <a:effectLst/>
                <a:latin typeface="Georgia" panose="02040502050405020303" pitchFamily="18" charset="0"/>
                <a:ea typeface="Georgia" panose="02040502050405020303" pitchFamily="18" charset="0"/>
                <a:cs typeface="Georgia" panose="02040502050405020303" pitchFamily="18" charset="0"/>
              </a:rPr>
              <a:t>Батьки чекали дитини іншої статі.</a:t>
            </a:r>
            <a:endParaRPr lang="ru-UA" sz="2000" u="none" strike="noStrike" spc="0" dirty="0">
              <a:effectLst/>
              <a:latin typeface="Georgia" panose="02040502050405020303" pitchFamily="18" charset="0"/>
              <a:ea typeface="Georgia" panose="02040502050405020303" pitchFamily="18" charset="0"/>
              <a:cs typeface="Georgia" panose="02040502050405020303" pitchFamily="18" charset="0"/>
            </a:endParaRPr>
          </a:p>
          <a:p>
            <a:pPr marL="342900" lvl="0" indent="-342900" algn="just">
              <a:lnSpc>
                <a:spcPct val="105000"/>
              </a:lnSpc>
              <a:spcAft>
                <a:spcPts val="400"/>
              </a:spcAft>
              <a:buClr>
                <a:srgbClr val="000000"/>
              </a:buClr>
              <a:buSzPts val="900"/>
              <a:buFont typeface="Arial" panose="020B0604020202020204" pitchFamily="34" charset="0"/>
              <a:buChar char="•"/>
              <a:tabLst>
                <a:tab pos="488950" algn="l"/>
              </a:tabLst>
            </a:pPr>
            <a:r>
              <a:rPr lang="uk-UA" sz="2000" u="none" strike="noStrike" spc="0" dirty="0">
                <a:effectLst/>
                <a:latin typeface="Georgia" panose="02040502050405020303" pitchFamily="18" charset="0"/>
                <a:ea typeface="Georgia" panose="02040502050405020303" pitchFamily="18" charset="0"/>
                <a:cs typeface="Georgia" panose="02040502050405020303" pitchFamily="18" charset="0"/>
              </a:rPr>
              <a:t>Вони втратили дитину іншої статі і недостатньо </a:t>
            </a:r>
            <a:r>
              <a:rPr lang="uk-UA" sz="2000" dirty="0" err="1">
                <a:latin typeface="Georgia" panose="02040502050405020303" pitchFamily="18" charset="0"/>
                <a:ea typeface="Georgia" panose="02040502050405020303" pitchFamily="18" charset="0"/>
                <a:cs typeface="Georgia" panose="02040502050405020303" pitchFamily="18" charset="0"/>
              </a:rPr>
              <a:t>від</a:t>
            </a:r>
            <a:r>
              <a:rPr lang="uk-UA" sz="2000" u="none" strike="noStrike" spc="0" dirty="0" err="1">
                <a:effectLst/>
                <a:latin typeface="Georgia" panose="02040502050405020303" pitchFamily="18" charset="0"/>
                <a:ea typeface="Georgia" panose="02040502050405020303" pitchFamily="18" charset="0"/>
                <a:cs typeface="Georgia" panose="02040502050405020303" pitchFamily="18" charset="0"/>
              </a:rPr>
              <a:t>горювали</a:t>
            </a:r>
            <a:r>
              <a:rPr lang="uk-UA" sz="2000" u="none" strike="noStrike" spc="0" dirty="0">
                <a:effectLst/>
                <a:latin typeface="Georgia" panose="02040502050405020303" pitchFamily="18" charset="0"/>
                <a:ea typeface="Georgia" panose="02040502050405020303" pitchFamily="18" charset="0"/>
                <a:cs typeface="Georgia" panose="02040502050405020303" pitchFamily="18" charset="0"/>
              </a:rPr>
              <a:t>, оплакали втрату.</a:t>
            </a:r>
            <a:endParaRPr lang="ru-UA" sz="2000" u="none" strike="noStrike" spc="0" dirty="0">
              <a:effectLst/>
              <a:latin typeface="Georgia" panose="02040502050405020303" pitchFamily="18" charset="0"/>
              <a:ea typeface="Georgia" panose="02040502050405020303" pitchFamily="18" charset="0"/>
              <a:cs typeface="Georgia" panose="02040502050405020303" pitchFamily="18" charset="0"/>
            </a:endParaRPr>
          </a:p>
          <a:p>
            <a:pPr marL="342900" lvl="0" indent="-342900" algn="just">
              <a:lnSpc>
                <a:spcPct val="107000"/>
              </a:lnSpc>
              <a:spcAft>
                <a:spcPts val="400"/>
              </a:spcAft>
              <a:buClr>
                <a:srgbClr val="000000"/>
              </a:buClr>
              <a:buSzPts val="900"/>
              <a:buFont typeface="Arial" panose="020B0604020202020204" pitchFamily="34" charset="0"/>
              <a:buChar char="•"/>
              <a:tabLst>
                <a:tab pos="488950" algn="l"/>
              </a:tabLst>
            </a:pPr>
            <a:r>
              <a:rPr lang="uk-UA" sz="2000" u="none" strike="noStrike" spc="0" dirty="0">
                <a:effectLst/>
                <a:latin typeface="Georgia" panose="02040502050405020303" pitchFamily="18" charset="0"/>
                <a:ea typeface="Georgia" panose="02040502050405020303" pitchFamily="18" charset="0"/>
                <a:cs typeface="Georgia" panose="02040502050405020303" pitchFamily="18" charset="0"/>
              </a:rPr>
              <a:t>В силу власної сексуальної </a:t>
            </a:r>
            <a:r>
              <a:rPr lang="uk-UA" sz="2000" u="none" strike="noStrike" spc="0" dirty="0" err="1">
                <a:effectLst/>
                <a:latin typeface="Georgia" panose="02040502050405020303" pitchFamily="18" charset="0"/>
                <a:ea typeface="Georgia" panose="02040502050405020303" pitchFamily="18" charset="0"/>
                <a:cs typeface="Georgia" panose="02040502050405020303" pitchFamily="18" charset="0"/>
              </a:rPr>
              <a:t>травмированості</a:t>
            </a:r>
            <a:r>
              <a:rPr lang="uk-UA" sz="2000" u="none" strike="noStrike" spc="0" dirty="0">
                <a:effectLst/>
                <a:latin typeface="Georgia" panose="02040502050405020303" pitchFamily="18" charset="0"/>
                <a:ea typeface="Georgia" panose="02040502050405020303" pitchFamily="18" charset="0"/>
                <a:cs typeface="Georgia" panose="02040502050405020303" pitchFamily="18" charset="0"/>
              </a:rPr>
              <a:t> матері </a:t>
            </a:r>
            <a:r>
              <a:rPr lang="uk-UA" sz="2000" u="none" strike="noStrike" spc="0" dirty="0" err="1">
                <a:effectLst/>
                <a:latin typeface="Georgia" panose="02040502050405020303" pitchFamily="18" charset="0"/>
                <a:ea typeface="Georgia" panose="02040502050405020303" pitchFamily="18" charset="0"/>
                <a:cs typeface="Georgia" panose="02040502050405020303" pitchFamily="18" charset="0"/>
              </a:rPr>
              <a:t>неусвідомлено</a:t>
            </a:r>
            <a:r>
              <a:rPr lang="uk-UA" sz="2000" u="none" strike="noStrike" spc="0" dirty="0">
                <a:effectLst/>
                <a:latin typeface="Georgia" panose="02040502050405020303" pitchFamily="18" charset="0"/>
                <a:ea typeface="Georgia" panose="02040502050405020303" pitchFamily="18" charset="0"/>
                <a:cs typeface="Georgia" panose="02040502050405020303" pitchFamily="18" charset="0"/>
              </a:rPr>
              <a:t> транслюють дітям таке послання: «Ти неправильний хлопчик, ти неправильна дівчинка».</a:t>
            </a:r>
            <a:endParaRPr lang="ru-UA" sz="2000" u="none" strike="noStrike" spc="0" dirty="0">
              <a:effectLst/>
              <a:latin typeface="Georgia" panose="02040502050405020303" pitchFamily="18" charset="0"/>
              <a:ea typeface="Georgia" panose="02040502050405020303" pitchFamily="18" charset="0"/>
              <a:cs typeface="Georgia" panose="02040502050405020303" pitchFamily="18" charset="0"/>
            </a:endParaRPr>
          </a:p>
          <a:p>
            <a:pPr marL="342900" lvl="0" indent="-342900" algn="just">
              <a:lnSpc>
                <a:spcPct val="107000"/>
              </a:lnSpc>
              <a:spcAft>
                <a:spcPts val="400"/>
              </a:spcAft>
              <a:buClr>
                <a:srgbClr val="000000"/>
              </a:buClr>
              <a:buSzPts val="900"/>
              <a:buFont typeface="Arial" panose="020B0604020202020204" pitchFamily="34" charset="0"/>
              <a:buChar char="•"/>
              <a:tabLst>
                <a:tab pos="488950" algn="l"/>
              </a:tabLst>
            </a:pPr>
            <a:r>
              <a:rPr lang="uk-UA" sz="2000" u="none" strike="noStrike" spc="0" dirty="0">
                <a:effectLst/>
                <a:latin typeface="Georgia" panose="02040502050405020303" pitchFamily="18" charset="0"/>
                <a:ea typeface="Georgia" panose="02040502050405020303" pitchFamily="18" charset="0"/>
                <a:cs typeface="Georgia" panose="02040502050405020303" pitchFamily="18" charset="0"/>
              </a:rPr>
              <a:t>Існує симбіотичне переплетення з близнюком іншої статі, загиблим в утробі матері.</a:t>
            </a:r>
            <a:endParaRPr lang="ru-UA" sz="2000" u="none" strike="noStrike" spc="0" dirty="0">
              <a:effectLst/>
              <a:latin typeface="Georgia" panose="02040502050405020303" pitchFamily="18" charset="0"/>
              <a:ea typeface="Georgia" panose="02040502050405020303" pitchFamily="18" charset="0"/>
              <a:cs typeface="Georgia" panose="02040502050405020303" pitchFamily="18" charset="0"/>
            </a:endParaRPr>
          </a:p>
        </p:txBody>
      </p:sp>
      <p:sp>
        <p:nvSpPr>
          <p:cNvPr id="5" name="TextBox 4">
            <a:extLst>
              <a:ext uri="{FF2B5EF4-FFF2-40B4-BE49-F238E27FC236}">
                <a16:creationId xmlns:a16="http://schemas.microsoft.com/office/drawing/2014/main" id="{BF7626D6-4681-4FF3-1C5E-580F0572621A}"/>
              </a:ext>
            </a:extLst>
          </p:cNvPr>
          <p:cNvSpPr txBox="1"/>
          <p:nvPr/>
        </p:nvSpPr>
        <p:spPr>
          <a:xfrm>
            <a:off x="4014538" y="280555"/>
            <a:ext cx="6104020" cy="584775"/>
          </a:xfrm>
          <a:prstGeom prst="rect">
            <a:avLst/>
          </a:prstGeom>
          <a:noFill/>
        </p:spPr>
        <p:txBody>
          <a:bodyPr wrap="square">
            <a:spAutoFit/>
          </a:bodyPr>
          <a:lstStyle/>
          <a:p>
            <a:pPr indent="152400" algn="just">
              <a:spcAft>
                <a:spcPts val="1600"/>
              </a:spcAft>
            </a:pPr>
            <a:r>
              <a:rPr lang="uk-UA" sz="3200" b="1" dirty="0" err="1">
                <a:effectLst/>
                <a:latin typeface="Georgia" panose="02040502050405020303" pitchFamily="18" charset="0"/>
                <a:ea typeface="Georgia" panose="02040502050405020303" pitchFamily="18" charset="0"/>
                <a:cs typeface="Georgia" panose="02040502050405020303" pitchFamily="18" charset="0"/>
              </a:rPr>
              <a:t>Трансгендер</a:t>
            </a:r>
            <a:endParaRPr lang="ru-UA" sz="3200" b="1" dirty="0">
              <a:effectLst/>
              <a:latin typeface="Georgia" panose="02040502050405020303" pitchFamily="18" charset="0"/>
              <a:ea typeface="Georgia" panose="02040502050405020303" pitchFamily="18" charset="0"/>
              <a:cs typeface="Georgia" panose="02040502050405020303" pitchFamily="18" charset="0"/>
            </a:endParaRPr>
          </a:p>
        </p:txBody>
      </p:sp>
      <p:sp>
        <p:nvSpPr>
          <p:cNvPr id="6" name="TextBox 5">
            <a:extLst>
              <a:ext uri="{FF2B5EF4-FFF2-40B4-BE49-F238E27FC236}">
                <a16:creationId xmlns:a16="http://schemas.microsoft.com/office/drawing/2014/main" id="{2B3A3CCC-325D-A95C-2CFE-4A2EE0AA0F47}"/>
              </a:ext>
            </a:extLst>
          </p:cNvPr>
          <p:cNvSpPr txBox="1"/>
          <p:nvPr/>
        </p:nvSpPr>
        <p:spPr>
          <a:xfrm>
            <a:off x="7904748" y="6416396"/>
            <a:ext cx="4287252" cy="369332"/>
          </a:xfrm>
          <a:prstGeom prst="rect">
            <a:avLst/>
          </a:prstGeom>
          <a:noFill/>
        </p:spPr>
        <p:txBody>
          <a:bodyPr wrap="square">
            <a:spAutoFit/>
          </a:bodyPr>
          <a:lstStyle/>
          <a:p>
            <a:r>
              <a:rPr lang="uk-UA" sz="1800" dirty="0"/>
              <a:t>Франц </a:t>
            </a:r>
            <a:r>
              <a:rPr lang="uk-UA" sz="1800" dirty="0" err="1"/>
              <a:t>Рупперт</a:t>
            </a:r>
            <a:r>
              <a:rPr lang="uk-UA" sz="1800" dirty="0"/>
              <a:t> (</a:t>
            </a:r>
            <a:r>
              <a:rPr lang="en-US" sz="1800" dirty="0"/>
              <a:t>Franz Ruppert</a:t>
            </a:r>
            <a:r>
              <a:rPr lang="uk-UA" sz="1800" dirty="0"/>
              <a:t>) 2014</a:t>
            </a:r>
            <a:endParaRPr lang="uk-UA" dirty="0"/>
          </a:p>
        </p:txBody>
      </p:sp>
    </p:spTree>
    <p:extLst>
      <p:ext uri="{BB962C8B-B14F-4D97-AF65-F5344CB8AC3E}">
        <p14:creationId xmlns:p14="http://schemas.microsoft.com/office/powerpoint/2010/main" val="34782446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20000"/>
                <a:lumOff val="80000"/>
              </a:schemeClr>
            </a:gs>
            <a:gs pos="50000">
              <a:schemeClr val="bg2">
                <a:lumMod val="60000"/>
                <a:lumOff val="4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7CB075-1BC2-7D97-5FBA-60432664D85D}"/>
              </a:ext>
            </a:extLst>
          </p:cNvPr>
          <p:cNvSpPr txBox="1"/>
          <p:nvPr/>
        </p:nvSpPr>
        <p:spPr>
          <a:xfrm>
            <a:off x="2861732" y="382600"/>
            <a:ext cx="7453341" cy="523220"/>
          </a:xfrm>
          <a:prstGeom prst="rect">
            <a:avLst/>
          </a:prstGeom>
          <a:noFill/>
        </p:spPr>
        <p:txBody>
          <a:bodyPr wrap="square">
            <a:spAutoFit/>
          </a:bodyPr>
          <a:lstStyle/>
          <a:p>
            <a:pPr lvl="0"/>
            <a:r>
              <a:rPr lang="ru-RU" sz="2800" b="1" dirty="0"/>
              <a:t>ТРАВМА  ВЛАСНОЇ  ЗЛОЧИННОСТІ</a:t>
            </a:r>
          </a:p>
        </p:txBody>
      </p:sp>
      <p:sp>
        <p:nvSpPr>
          <p:cNvPr id="5" name="TextBox 4">
            <a:extLst>
              <a:ext uri="{FF2B5EF4-FFF2-40B4-BE49-F238E27FC236}">
                <a16:creationId xmlns:a16="http://schemas.microsoft.com/office/drawing/2014/main" id="{83945BFE-54E6-3472-99E7-8E340E027E6D}"/>
              </a:ext>
            </a:extLst>
          </p:cNvPr>
          <p:cNvSpPr txBox="1"/>
          <p:nvPr/>
        </p:nvSpPr>
        <p:spPr>
          <a:xfrm>
            <a:off x="449178" y="1344865"/>
            <a:ext cx="11293643" cy="4583242"/>
          </a:xfrm>
          <a:prstGeom prst="rect">
            <a:avLst/>
          </a:prstGeom>
          <a:noFill/>
        </p:spPr>
        <p:txBody>
          <a:bodyPr wrap="square">
            <a:spAutoFit/>
          </a:bodyPr>
          <a:lstStyle/>
          <a:p>
            <a:pPr indent="254000" algn="just">
              <a:lnSpc>
                <a:spcPct val="132000"/>
              </a:lnSpc>
            </a:pPr>
            <a:r>
              <a:rPr lang="uk-UA" sz="2800" dirty="0">
                <a:effectLst/>
                <a:latin typeface="Georgia" panose="02040502050405020303" pitchFamily="18" charset="0"/>
                <a:ea typeface="Georgia" panose="02040502050405020303" pitchFamily="18" charset="0"/>
                <a:cs typeface="Georgia" panose="02040502050405020303" pitchFamily="18" charset="0"/>
              </a:rPr>
              <a:t>«...людина тільки у тому разі стає </a:t>
            </a:r>
            <a:r>
              <a:rPr lang="uk-UA" sz="2800" dirty="0" err="1">
                <a:effectLst/>
                <a:latin typeface="Georgia" panose="02040502050405020303" pitchFamily="18" charset="0"/>
                <a:ea typeface="Georgia" panose="02040502050405020303" pitchFamily="18" charset="0"/>
                <a:cs typeface="Georgia" panose="02040502050405020303" pitchFamily="18" charset="0"/>
              </a:rPr>
              <a:t>травмуючим</a:t>
            </a:r>
            <a:r>
              <a:rPr lang="uk-UA" sz="2800" dirty="0">
                <a:effectLst/>
                <a:latin typeface="Georgia" panose="02040502050405020303" pitchFamily="18" charset="0"/>
                <a:ea typeface="Georgia" panose="02040502050405020303" pitchFamily="18" charset="0"/>
                <a:cs typeface="Georgia" panose="02040502050405020303" pitchFamily="18" charset="0"/>
              </a:rPr>
              <a:t> агресором, якщо раніше вона сама була жертвою якої-небудь травми. </a:t>
            </a:r>
          </a:p>
          <a:p>
            <a:pPr indent="254000" algn="just">
              <a:lnSpc>
                <a:spcPct val="132000"/>
              </a:lnSpc>
            </a:pPr>
            <a:r>
              <a:rPr lang="uk-UA" sz="2800" dirty="0">
                <a:effectLst/>
                <a:latin typeface="Georgia" panose="02040502050405020303" pitchFamily="18" charset="0"/>
                <a:ea typeface="Georgia" panose="02040502050405020303" pitchFamily="18" charset="0"/>
                <a:cs typeface="Georgia" panose="02040502050405020303" pitchFamily="18" charset="0"/>
              </a:rPr>
              <a:t>Травма власної злочинності — це окремий вид травми, тому що </a:t>
            </a:r>
            <a:r>
              <a:rPr lang="uk-UA" sz="2800" dirty="0" err="1">
                <a:effectLst/>
                <a:latin typeface="Georgia" panose="02040502050405020303" pitchFamily="18" charset="0"/>
                <a:ea typeface="Georgia" panose="02040502050405020303" pitchFamily="18" charset="0"/>
                <a:cs typeface="Georgia" panose="02040502050405020303" pitchFamily="18" charset="0"/>
              </a:rPr>
              <a:t>травмуючий</a:t>
            </a:r>
            <a:r>
              <a:rPr lang="uk-UA" sz="2800" dirty="0">
                <a:effectLst/>
                <a:latin typeface="Georgia" panose="02040502050405020303" pitchFamily="18" charset="0"/>
                <a:ea typeface="Georgia" panose="02040502050405020303" pitchFamily="18" charset="0"/>
                <a:cs typeface="Georgia" panose="02040502050405020303" pitchFamily="18" charset="0"/>
              </a:rPr>
              <a:t> агресор травмує не лише свою жертву, але і себе самого. Оскільки у агресорів завжди є і здорові частини психіки, які сприймають, відчувають і розуміють реальність такій, як є, у них виникають відчуття провини, сором і відраза відносно того, що вони вчинили.» </a:t>
            </a:r>
            <a:endParaRPr lang="ru-UA" sz="2800" dirty="0">
              <a:effectLst/>
              <a:latin typeface="Georgia" panose="02040502050405020303" pitchFamily="18" charset="0"/>
              <a:ea typeface="Georgia" panose="02040502050405020303" pitchFamily="18" charset="0"/>
              <a:cs typeface="Georgia" panose="02040502050405020303" pitchFamily="18" charset="0"/>
            </a:endParaRPr>
          </a:p>
        </p:txBody>
      </p:sp>
      <p:sp>
        <p:nvSpPr>
          <p:cNvPr id="6" name="TextBox 5">
            <a:extLst>
              <a:ext uri="{FF2B5EF4-FFF2-40B4-BE49-F238E27FC236}">
                <a16:creationId xmlns:a16="http://schemas.microsoft.com/office/drawing/2014/main" id="{F600C023-3D43-6AFE-115C-E9AB15D948FD}"/>
              </a:ext>
            </a:extLst>
          </p:cNvPr>
          <p:cNvSpPr txBox="1"/>
          <p:nvPr/>
        </p:nvSpPr>
        <p:spPr>
          <a:xfrm>
            <a:off x="7904748" y="6416396"/>
            <a:ext cx="4287252" cy="369332"/>
          </a:xfrm>
          <a:prstGeom prst="rect">
            <a:avLst/>
          </a:prstGeom>
          <a:noFill/>
        </p:spPr>
        <p:txBody>
          <a:bodyPr wrap="square">
            <a:spAutoFit/>
          </a:bodyPr>
          <a:lstStyle/>
          <a:p>
            <a:r>
              <a:rPr lang="uk-UA" sz="1800" dirty="0"/>
              <a:t>Франц </a:t>
            </a:r>
            <a:r>
              <a:rPr lang="uk-UA" sz="1800" dirty="0" err="1"/>
              <a:t>Рупперт</a:t>
            </a:r>
            <a:r>
              <a:rPr lang="uk-UA" sz="1800" dirty="0"/>
              <a:t> (</a:t>
            </a:r>
            <a:r>
              <a:rPr lang="en-US" sz="1800" dirty="0"/>
              <a:t>Franz Ruppert</a:t>
            </a:r>
            <a:r>
              <a:rPr lang="uk-UA" sz="1800" dirty="0"/>
              <a:t>) 2014</a:t>
            </a:r>
            <a:endParaRPr lang="uk-UA" dirty="0"/>
          </a:p>
        </p:txBody>
      </p:sp>
    </p:spTree>
    <p:extLst>
      <p:ext uri="{BB962C8B-B14F-4D97-AF65-F5344CB8AC3E}">
        <p14:creationId xmlns:p14="http://schemas.microsoft.com/office/powerpoint/2010/main" val="10973735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20000"/>
                <a:lumOff val="80000"/>
              </a:schemeClr>
            </a:gs>
            <a:gs pos="50000">
              <a:schemeClr val="bg2">
                <a:lumMod val="60000"/>
                <a:lumOff val="4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7CB075-1BC2-7D97-5FBA-60432664D85D}"/>
              </a:ext>
            </a:extLst>
          </p:cNvPr>
          <p:cNvSpPr txBox="1"/>
          <p:nvPr/>
        </p:nvSpPr>
        <p:spPr>
          <a:xfrm>
            <a:off x="2861732" y="382600"/>
            <a:ext cx="7453341" cy="523220"/>
          </a:xfrm>
          <a:prstGeom prst="rect">
            <a:avLst/>
          </a:prstGeom>
          <a:noFill/>
        </p:spPr>
        <p:txBody>
          <a:bodyPr wrap="square">
            <a:spAutoFit/>
          </a:bodyPr>
          <a:lstStyle/>
          <a:p>
            <a:pPr lvl="0"/>
            <a:r>
              <a:rPr lang="ru-RU" sz="2800" b="1" dirty="0"/>
              <a:t>ЛІТЕРАТУРА</a:t>
            </a:r>
          </a:p>
        </p:txBody>
      </p:sp>
      <p:sp>
        <p:nvSpPr>
          <p:cNvPr id="5" name="TextBox 4">
            <a:extLst>
              <a:ext uri="{FF2B5EF4-FFF2-40B4-BE49-F238E27FC236}">
                <a16:creationId xmlns:a16="http://schemas.microsoft.com/office/drawing/2014/main" id="{83945BFE-54E6-3472-99E7-8E340E027E6D}"/>
              </a:ext>
            </a:extLst>
          </p:cNvPr>
          <p:cNvSpPr txBox="1"/>
          <p:nvPr/>
        </p:nvSpPr>
        <p:spPr>
          <a:xfrm>
            <a:off x="449178" y="1344865"/>
            <a:ext cx="10917517" cy="4170372"/>
          </a:xfrm>
          <a:prstGeom prst="rect">
            <a:avLst/>
          </a:prstGeom>
          <a:noFill/>
        </p:spPr>
        <p:txBody>
          <a:bodyPr wrap="square">
            <a:spAutoFit/>
          </a:bodyPr>
          <a:lstStyle/>
          <a:p>
            <a:pPr indent="164465" algn="just">
              <a:spcAft>
                <a:spcPts val="600"/>
              </a:spcAft>
            </a:pPr>
            <a:endParaRPr lang="uk-UA" sz="2000" b="1" dirty="0">
              <a:solidFill>
                <a:srgbClr val="000000"/>
              </a:solidFill>
              <a:effectLst/>
              <a:latin typeface="Times New Roman" panose="02020603050405020304" pitchFamily="18" charset="0"/>
              <a:ea typeface="Times New Roman" panose="02020603050405020304" pitchFamily="18" charset="0"/>
            </a:endParaRPr>
          </a:p>
          <a:p>
            <a:pPr marL="342900" indent="-342900" algn="just">
              <a:spcAft>
                <a:spcPts val="600"/>
              </a:spcAft>
              <a:buFont typeface="+mj-lt"/>
              <a:buAutoNum type="arabicPeriod"/>
            </a:pPr>
            <a:r>
              <a:rPr lang="uk-UA" sz="2000" dirty="0">
                <a:solidFill>
                  <a:srgbClr val="000000"/>
                </a:solidFill>
                <a:latin typeface="Times New Roman" panose="02020603050405020304" pitchFamily="18" charset="0"/>
                <a:ea typeface="Times New Roman" panose="02020603050405020304" pitchFamily="18" charset="0"/>
              </a:rPr>
              <a:t>Сексуальне насильство над дітьми: причини, наслідки, профілактика : </a:t>
            </a:r>
            <a:r>
              <a:rPr lang="uk-UA" sz="2000" dirty="0" err="1">
                <a:solidFill>
                  <a:srgbClr val="000000"/>
                </a:solidFill>
                <a:latin typeface="Times New Roman" panose="02020603050405020304" pitchFamily="18" charset="0"/>
                <a:ea typeface="Times New Roman" panose="02020603050405020304" pitchFamily="18" charset="0"/>
              </a:rPr>
              <a:t>інформ</a:t>
            </a:r>
            <a:r>
              <a:rPr lang="uk-UA" sz="2000" dirty="0">
                <a:solidFill>
                  <a:srgbClr val="000000"/>
                </a:solidFill>
                <a:latin typeface="Times New Roman" panose="02020603050405020304" pitchFamily="18" charset="0"/>
                <a:ea typeface="Times New Roman" panose="02020603050405020304" pitchFamily="18" charset="0"/>
              </a:rPr>
              <a:t>. - метод. посібник / Автори-</a:t>
            </a:r>
            <a:r>
              <a:rPr lang="uk-UA" sz="2000" dirty="0" err="1">
                <a:solidFill>
                  <a:srgbClr val="000000"/>
                </a:solidFill>
                <a:latin typeface="Times New Roman" panose="02020603050405020304" pitchFamily="18" charset="0"/>
                <a:ea typeface="Times New Roman" panose="02020603050405020304" pitchFamily="18" charset="0"/>
              </a:rPr>
              <a:t>упоряд</a:t>
            </a:r>
            <a:r>
              <a:rPr lang="uk-UA" sz="2000" dirty="0">
                <a:solidFill>
                  <a:srgbClr val="000000"/>
                </a:solidFill>
                <a:latin typeface="Times New Roman" panose="02020603050405020304" pitchFamily="18" charset="0"/>
                <a:ea typeface="Times New Roman" panose="02020603050405020304" pitchFamily="18" charset="0"/>
              </a:rPr>
              <a:t>. </a:t>
            </a:r>
            <a:r>
              <a:rPr lang="uk-UA" sz="2000" dirty="0" err="1">
                <a:solidFill>
                  <a:srgbClr val="000000"/>
                </a:solidFill>
                <a:latin typeface="Times New Roman" panose="02020603050405020304" pitchFamily="18" charset="0"/>
                <a:ea typeface="Times New Roman" panose="02020603050405020304" pitchFamily="18" charset="0"/>
              </a:rPr>
              <a:t>Цюман</a:t>
            </a:r>
            <a:r>
              <a:rPr lang="uk-UA" sz="2000" dirty="0">
                <a:solidFill>
                  <a:srgbClr val="000000"/>
                </a:solidFill>
                <a:latin typeface="Times New Roman" panose="02020603050405020304" pitchFamily="18" charset="0"/>
                <a:ea typeface="Times New Roman" panose="02020603050405020304" pitchFamily="18" charset="0"/>
              </a:rPr>
              <a:t> Т. </a:t>
            </a:r>
            <a:r>
              <a:rPr lang="uk-UA" sz="2000" dirty="0" err="1">
                <a:solidFill>
                  <a:srgbClr val="000000"/>
                </a:solidFill>
                <a:latin typeface="Times New Roman" panose="02020603050405020304" pitchFamily="18" charset="0"/>
                <a:ea typeface="Times New Roman" panose="02020603050405020304" pitchFamily="18" charset="0"/>
              </a:rPr>
              <a:t>П</a:t>
            </a:r>
            <a:r>
              <a:rPr lang="uk-UA" sz="2000" dirty="0">
                <a:solidFill>
                  <a:srgbClr val="000000"/>
                </a:solidFill>
                <a:latin typeface="Times New Roman" panose="02020603050405020304" pitchFamily="18" charset="0"/>
                <a:ea typeface="Times New Roman" panose="02020603050405020304" pitchFamily="18" charset="0"/>
              </a:rPr>
              <a:t>., </a:t>
            </a:r>
            <a:r>
              <a:rPr lang="uk-UA" sz="2000" dirty="0" err="1">
                <a:solidFill>
                  <a:srgbClr val="000000"/>
                </a:solidFill>
                <a:latin typeface="Times New Roman" panose="02020603050405020304" pitchFamily="18" charset="0"/>
                <a:ea typeface="Times New Roman" panose="02020603050405020304" pitchFamily="18" charset="0"/>
              </a:rPr>
              <a:t>Малієнко</a:t>
            </a:r>
            <a:r>
              <a:rPr lang="uk-UA" sz="2000" dirty="0">
                <a:solidFill>
                  <a:srgbClr val="000000"/>
                </a:solidFill>
                <a:latin typeface="Times New Roman" panose="02020603050405020304" pitchFamily="18" charset="0"/>
                <a:ea typeface="Times New Roman" panose="02020603050405020304" pitchFamily="18" charset="0"/>
              </a:rPr>
              <a:t> </a:t>
            </a:r>
            <a:r>
              <a:rPr lang="uk-UA" sz="2000" dirty="0" err="1">
                <a:solidFill>
                  <a:srgbClr val="000000"/>
                </a:solidFill>
                <a:latin typeface="Times New Roman" panose="02020603050405020304" pitchFamily="18" charset="0"/>
                <a:ea typeface="Times New Roman" panose="02020603050405020304" pitchFamily="18" charset="0"/>
              </a:rPr>
              <a:t>Ю</a:t>
            </a:r>
            <a:r>
              <a:rPr lang="uk-UA" sz="2000" dirty="0">
                <a:solidFill>
                  <a:srgbClr val="000000"/>
                </a:solidFill>
                <a:latin typeface="Times New Roman" panose="02020603050405020304" pitchFamily="18" charset="0"/>
                <a:ea typeface="Times New Roman" panose="02020603050405020304" pitchFamily="18" charset="0"/>
              </a:rPr>
              <a:t>. М.; За </a:t>
            </a:r>
            <a:r>
              <a:rPr lang="uk-UA" sz="2000" dirty="0" err="1">
                <a:solidFill>
                  <a:srgbClr val="000000"/>
                </a:solidFill>
                <a:latin typeface="Times New Roman" panose="02020603050405020304" pitchFamily="18" charset="0"/>
                <a:ea typeface="Times New Roman" panose="02020603050405020304" pitchFamily="18" charset="0"/>
              </a:rPr>
              <a:t>заг</a:t>
            </a:r>
            <a:r>
              <a:rPr lang="uk-UA" sz="2000" dirty="0">
                <a:solidFill>
                  <a:srgbClr val="000000"/>
                </a:solidFill>
                <a:latin typeface="Times New Roman" panose="02020603050405020304" pitchFamily="18" charset="0"/>
                <a:ea typeface="Times New Roman" panose="02020603050405020304" pitchFamily="18" charset="0"/>
              </a:rPr>
              <a:t>. ред. </a:t>
            </a:r>
            <a:r>
              <a:rPr lang="uk-UA" sz="2000" dirty="0" err="1">
                <a:solidFill>
                  <a:srgbClr val="000000"/>
                </a:solidFill>
                <a:latin typeface="Times New Roman" panose="02020603050405020304" pitchFamily="18" charset="0"/>
                <a:ea typeface="Times New Roman" panose="02020603050405020304" pitchFamily="18" charset="0"/>
              </a:rPr>
              <a:t>Цюман</a:t>
            </a:r>
            <a:r>
              <a:rPr lang="uk-UA" sz="2000" dirty="0">
                <a:solidFill>
                  <a:srgbClr val="000000"/>
                </a:solidFill>
                <a:latin typeface="Times New Roman" panose="02020603050405020304" pitchFamily="18" charset="0"/>
                <a:ea typeface="Times New Roman" panose="02020603050405020304" pitchFamily="18" charset="0"/>
              </a:rPr>
              <a:t> Т. </a:t>
            </a:r>
            <a:r>
              <a:rPr lang="uk-UA" sz="2000" dirty="0" err="1">
                <a:solidFill>
                  <a:srgbClr val="000000"/>
                </a:solidFill>
                <a:latin typeface="Times New Roman" panose="02020603050405020304" pitchFamily="18" charset="0"/>
                <a:ea typeface="Times New Roman" panose="02020603050405020304" pitchFamily="18" charset="0"/>
              </a:rPr>
              <a:t>П</a:t>
            </a:r>
            <a:r>
              <a:rPr lang="uk-UA" sz="2000" dirty="0">
                <a:solidFill>
                  <a:srgbClr val="000000"/>
                </a:solidFill>
                <a:latin typeface="Times New Roman" panose="02020603050405020304" pitchFamily="18" charset="0"/>
                <a:ea typeface="Times New Roman" panose="02020603050405020304" pitchFamily="18" charset="0"/>
              </a:rPr>
              <a:t>. – </a:t>
            </a:r>
            <a:r>
              <a:rPr lang="uk-UA" sz="2000" dirty="0" err="1">
                <a:solidFill>
                  <a:srgbClr val="000000"/>
                </a:solidFill>
                <a:latin typeface="Times New Roman" panose="02020603050405020304" pitchFamily="18" charset="0"/>
                <a:ea typeface="Times New Roman" panose="02020603050405020304" pitchFamily="18" charset="0"/>
              </a:rPr>
              <a:t>К</a:t>
            </a:r>
            <a:r>
              <a:rPr lang="uk-UA" sz="2000" dirty="0">
                <a:solidFill>
                  <a:srgbClr val="000000"/>
                </a:solidFill>
                <a:latin typeface="Times New Roman" panose="02020603050405020304" pitchFamily="18" charset="0"/>
                <a:ea typeface="Times New Roman" panose="02020603050405020304" pitchFamily="18" charset="0"/>
              </a:rPr>
              <a:t>.: ФОП Пономаренко Я.М. – 2011. – 76 с.</a:t>
            </a:r>
          </a:p>
          <a:p>
            <a:pPr marL="342900" indent="-342900" algn="just">
              <a:spcAft>
                <a:spcPts val="600"/>
              </a:spcAft>
              <a:buFont typeface="+mj-lt"/>
              <a:buAutoNum type="arabicPeriod"/>
            </a:pPr>
            <a:r>
              <a:rPr lang="uk-UA" sz="2000" dirty="0" err="1">
                <a:solidFill>
                  <a:srgbClr val="000000"/>
                </a:solidFill>
                <a:latin typeface="Times New Roman" panose="02020603050405020304" pitchFamily="18" charset="0"/>
                <a:ea typeface="Times New Roman" panose="02020603050405020304" pitchFamily="18" charset="0"/>
              </a:rPr>
              <a:t>Вайнхолд</a:t>
            </a:r>
            <a:r>
              <a:rPr lang="uk-UA" sz="2000" dirty="0">
                <a:solidFill>
                  <a:srgbClr val="000000"/>
                </a:solidFill>
                <a:latin typeface="Times New Roman" panose="02020603050405020304" pitchFamily="18" charset="0"/>
                <a:ea typeface="Times New Roman" panose="02020603050405020304" pitchFamily="18" charset="0"/>
              </a:rPr>
              <a:t> Б. </a:t>
            </a:r>
            <a:r>
              <a:rPr lang="uk-UA" sz="2000" dirty="0" err="1">
                <a:solidFill>
                  <a:srgbClr val="000000"/>
                </a:solidFill>
                <a:latin typeface="Times New Roman" panose="02020603050405020304" pitchFamily="18" charset="0"/>
                <a:ea typeface="Times New Roman" panose="02020603050405020304" pitchFamily="18" charset="0"/>
              </a:rPr>
              <a:t>К</a:t>
            </a:r>
            <a:r>
              <a:rPr lang="uk-UA" sz="2000" dirty="0">
                <a:solidFill>
                  <a:srgbClr val="000000"/>
                </a:solidFill>
                <a:latin typeface="Times New Roman" panose="02020603050405020304" pitchFamily="18" charset="0"/>
                <a:ea typeface="Times New Roman" panose="02020603050405020304" pitchFamily="18" charset="0"/>
              </a:rPr>
              <a:t>., </a:t>
            </a:r>
            <a:r>
              <a:rPr lang="uk-UA" sz="2000" dirty="0" err="1">
                <a:solidFill>
                  <a:srgbClr val="000000"/>
                </a:solidFill>
                <a:latin typeface="Times New Roman" panose="02020603050405020304" pitchFamily="18" charset="0"/>
                <a:ea typeface="Times New Roman" panose="02020603050405020304" pitchFamily="18" charset="0"/>
              </a:rPr>
              <a:t>Вайнхолд</a:t>
            </a:r>
            <a:r>
              <a:rPr lang="uk-UA" sz="2000" dirty="0">
                <a:solidFill>
                  <a:srgbClr val="000000"/>
                </a:solidFill>
                <a:latin typeface="Times New Roman" panose="02020603050405020304" pitchFamily="18" charset="0"/>
                <a:ea typeface="Times New Roman" panose="02020603050405020304" pitchFamily="18" charset="0"/>
              </a:rPr>
              <a:t> </a:t>
            </a:r>
            <a:r>
              <a:rPr lang="uk-UA" sz="2000" dirty="0" err="1">
                <a:solidFill>
                  <a:srgbClr val="000000"/>
                </a:solidFill>
                <a:latin typeface="Times New Roman" panose="02020603050405020304" pitchFamily="18" charset="0"/>
                <a:ea typeface="Times New Roman" panose="02020603050405020304" pitchFamily="18" charset="0"/>
              </a:rPr>
              <a:t>Дж</a:t>
            </a:r>
            <a:r>
              <a:rPr lang="uk-UA" sz="2000" dirty="0">
                <a:solidFill>
                  <a:srgbClr val="000000"/>
                </a:solidFill>
                <a:latin typeface="Times New Roman" panose="02020603050405020304" pitchFamily="18" charset="0"/>
                <a:ea typeface="Times New Roman" panose="02020603050405020304" pitchFamily="18" charset="0"/>
              </a:rPr>
              <a:t>. Б. – Втеча від близькості. Звільнення ваших стосунків від </a:t>
            </a:r>
            <a:r>
              <a:rPr lang="uk-UA" sz="2000" dirty="0" err="1">
                <a:solidFill>
                  <a:srgbClr val="000000"/>
                </a:solidFill>
                <a:latin typeface="Times New Roman" panose="02020603050405020304" pitchFamily="18" charset="0"/>
                <a:ea typeface="Times New Roman" panose="02020603050405020304" pitchFamily="18" charset="0"/>
              </a:rPr>
              <a:t>контрзалежності</a:t>
            </a:r>
            <a:r>
              <a:rPr lang="uk-UA" sz="2000" dirty="0">
                <a:solidFill>
                  <a:srgbClr val="000000"/>
                </a:solidFill>
                <a:latin typeface="Times New Roman" panose="02020603050405020304" pitchFamily="18" charset="0"/>
                <a:ea typeface="Times New Roman" panose="02020603050405020304" pitchFamily="18" charset="0"/>
              </a:rPr>
              <a:t> — другої сторони </a:t>
            </a:r>
            <a:r>
              <a:rPr lang="uk-UA" sz="2000" dirty="0" err="1">
                <a:solidFill>
                  <a:srgbClr val="000000"/>
                </a:solidFill>
                <a:latin typeface="Times New Roman" panose="02020603050405020304" pitchFamily="18" charset="0"/>
                <a:ea typeface="Times New Roman" panose="02020603050405020304" pitchFamily="18" charset="0"/>
              </a:rPr>
              <a:t>співзалежності</a:t>
            </a:r>
            <a:r>
              <a:rPr lang="uk-UA" sz="2000" dirty="0">
                <a:solidFill>
                  <a:srgbClr val="000000"/>
                </a:solidFill>
                <a:latin typeface="Times New Roman" panose="02020603050405020304" pitchFamily="18" charset="0"/>
                <a:ea typeface="Times New Roman" panose="02020603050405020304" pitchFamily="18" charset="0"/>
              </a:rPr>
              <a:t>. — СПб.: ІГ «Весь», 2011. — 528 с.;</a:t>
            </a:r>
          </a:p>
          <a:p>
            <a:pPr marL="342900" indent="-342900" algn="just">
              <a:spcAft>
                <a:spcPts val="600"/>
              </a:spcAft>
              <a:buFont typeface="+mj-lt"/>
              <a:buAutoNum type="arabicPeriod"/>
            </a:pPr>
            <a:r>
              <a:rPr lang="uk-UA" sz="2000" dirty="0" err="1">
                <a:solidFill>
                  <a:srgbClr val="000000"/>
                </a:solidFill>
                <a:effectLst/>
                <a:latin typeface="Times New Roman" panose="02020603050405020304" pitchFamily="18" charset="0"/>
                <a:ea typeface="Times New Roman" panose="02020603050405020304" pitchFamily="18" charset="0"/>
              </a:rPr>
              <a:t>Віртц</a:t>
            </a:r>
            <a:r>
              <a:rPr lang="uk-UA" sz="2000" dirty="0">
                <a:solidFill>
                  <a:srgbClr val="000000"/>
                </a:solidFill>
                <a:effectLst/>
                <a:latin typeface="Times New Roman" panose="02020603050405020304" pitchFamily="18" charset="0"/>
                <a:ea typeface="Times New Roman" panose="02020603050405020304" pitchFamily="18" charset="0"/>
              </a:rPr>
              <a:t> Урсула - Вбивство душі : Інцест і терапія. – М.: </a:t>
            </a:r>
            <a:r>
              <a:rPr lang="uk-UA" sz="2000" dirty="0" err="1">
                <a:solidFill>
                  <a:srgbClr val="000000"/>
                </a:solidFill>
                <a:effectLst/>
                <a:latin typeface="Times New Roman" panose="02020603050405020304" pitchFamily="18" charset="0"/>
                <a:ea typeface="Times New Roman" panose="02020603050405020304" pitchFamily="18" charset="0"/>
              </a:rPr>
              <a:t>Когіто</a:t>
            </a:r>
            <a:r>
              <a:rPr lang="uk-UA" sz="2000" dirty="0">
                <a:solidFill>
                  <a:srgbClr val="000000"/>
                </a:solidFill>
                <a:effectLst/>
                <a:latin typeface="Times New Roman" panose="02020603050405020304" pitchFamily="18" charset="0"/>
                <a:ea typeface="Times New Roman" panose="02020603050405020304" pitchFamily="18" charset="0"/>
              </a:rPr>
              <a:t>-центр, 2014</a:t>
            </a:r>
          </a:p>
          <a:p>
            <a:pPr marL="342900" indent="-342900" algn="just">
              <a:spcAft>
                <a:spcPts val="600"/>
              </a:spcAft>
              <a:buFont typeface="+mj-lt"/>
              <a:buAutoNum type="arabicPeriod"/>
            </a:pPr>
            <a:r>
              <a:rPr lang="uk-UA" sz="2000" dirty="0">
                <a:solidFill>
                  <a:srgbClr val="000000"/>
                </a:solidFill>
                <a:effectLst/>
                <a:latin typeface="Times New Roman" panose="02020603050405020304" pitchFamily="18" charset="0"/>
                <a:ea typeface="Times New Roman" panose="02020603050405020304" pitchFamily="18" charset="0"/>
              </a:rPr>
              <a:t>Перрі Б., </a:t>
            </a:r>
            <a:r>
              <a:rPr lang="uk-UA" sz="2000" dirty="0" err="1">
                <a:solidFill>
                  <a:srgbClr val="000000"/>
                </a:solidFill>
                <a:effectLst/>
                <a:latin typeface="Times New Roman" panose="02020603050405020304" pitchFamily="18" charset="0"/>
                <a:ea typeface="Times New Roman" panose="02020603050405020304" pitchFamily="18" charset="0"/>
              </a:rPr>
              <a:t>Вінфрі</a:t>
            </a:r>
            <a:r>
              <a:rPr lang="uk-UA" sz="2000" dirty="0">
                <a:solidFill>
                  <a:srgbClr val="000000"/>
                </a:solidFill>
                <a:effectLst/>
                <a:latin typeface="Times New Roman" panose="02020603050405020304" pitchFamily="18" charset="0"/>
                <a:ea typeface="Times New Roman" panose="02020603050405020304" pitchFamily="18" charset="0"/>
              </a:rPr>
              <a:t> О.</a:t>
            </a:r>
            <a:r>
              <a:rPr lang="ru-UA" sz="2000" dirty="0">
                <a:solidFill>
                  <a:srgbClr val="000000"/>
                </a:solidFill>
                <a:latin typeface="Times New Roman" panose="02020603050405020304" pitchFamily="18" charset="0"/>
                <a:ea typeface="Times New Roman" panose="02020603050405020304" pitchFamily="18" charset="0"/>
              </a:rPr>
              <a:t> </a:t>
            </a:r>
            <a:r>
              <a:rPr lang="uk-UA" sz="2000" dirty="0">
                <a:solidFill>
                  <a:srgbClr val="000000"/>
                </a:solidFill>
                <a:effectLst/>
                <a:latin typeface="Times New Roman" panose="02020603050405020304" pitchFamily="18" charset="0"/>
                <a:ea typeface="Times New Roman" panose="02020603050405020304" pitchFamily="18" charset="0"/>
              </a:rPr>
              <a:t>Що з тобою сталося? Про травму, психологічну стійкість і зцілення / Брюс </a:t>
            </a:r>
            <a:r>
              <a:rPr lang="uk-UA" sz="2000" dirty="0" err="1">
                <a:solidFill>
                  <a:srgbClr val="000000"/>
                </a:solidFill>
                <a:effectLst/>
                <a:latin typeface="Times New Roman" panose="02020603050405020304" pitchFamily="18" charset="0"/>
                <a:ea typeface="Times New Roman" panose="02020603050405020304" pitchFamily="18" charset="0"/>
              </a:rPr>
              <a:t>Д</a:t>
            </a:r>
            <a:r>
              <a:rPr lang="uk-UA" sz="2000" dirty="0">
                <a:solidFill>
                  <a:srgbClr val="000000"/>
                </a:solidFill>
                <a:effectLst/>
                <a:latin typeface="Times New Roman" panose="02020603050405020304" pitchFamily="18" charset="0"/>
                <a:ea typeface="Times New Roman" panose="02020603050405020304" pitchFamily="18" charset="0"/>
              </a:rPr>
              <a:t>. Перрі, </a:t>
            </a:r>
            <a:r>
              <a:rPr lang="uk-UA" sz="2000" dirty="0" err="1">
                <a:solidFill>
                  <a:srgbClr val="000000"/>
                </a:solidFill>
                <a:effectLst/>
                <a:latin typeface="Times New Roman" panose="02020603050405020304" pitchFamily="18" charset="0"/>
                <a:ea typeface="Times New Roman" panose="02020603050405020304" pitchFamily="18" charset="0"/>
              </a:rPr>
              <a:t>Опра</a:t>
            </a:r>
            <a:r>
              <a:rPr lang="uk-UA" sz="2000" dirty="0">
                <a:solidFill>
                  <a:srgbClr val="000000"/>
                </a:solidFill>
                <a:effectLst/>
                <a:latin typeface="Times New Roman" panose="02020603050405020304" pitchFamily="18" charset="0"/>
                <a:ea typeface="Times New Roman" panose="02020603050405020304" pitchFamily="18" charset="0"/>
              </a:rPr>
              <a:t> </a:t>
            </a:r>
            <a:r>
              <a:rPr lang="uk-UA" sz="2000" dirty="0" err="1">
                <a:solidFill>
                  <a:srgbClr val="000000"/>
                </a:solidFill>
                <a:effectLst/>
                <a:latin typeface="Times New Roman" panose="02020603050405020304" pitchFamily="18" charset="0"/>
                <a:ea typeface="Times New Roman" panose="02020603050405020304" pitchFamily="18" charset="0"/>
              </a:rPr>
              <a:t>Вінфрі</a:t>
            </a:r>
            <a:r>
              <a:rPr lang="uk-UA" sz="2000" dirty="0">
                <a:solidFill>
                  <a:srgbClr val="000000"/>
                </a:solidFill>
                <a:effectLst/>
                <a:latin typeface="Times New Roman" panose="02020603050405020304" pitchFamily="18" charset="0"/>
                <a:ea typeface="Times New Roman" panose="02020603050405020304" pitchFamily="18" charset="0"/>
              </a:rPr>
              <a:t> ; пер. з </a:t>
            </a:r>
            <a:r>
              <a:rPr lang="uk-UA" sz="2000" dirty="0" err="1">
                <a:solidFill>
                  <a:srgbClr val="000000"/>
                </a:solidFill>
                <a:effectLst/>
                <a:latin typeface="Times New Roman" panose="02020603050405020304" pitchFamily="18" charset="0"/>
                <a:ea typeface="Times New Roman" panose="02020603050405020304" pitchFamily="18" charset="0"/>
              </a:rPr>
              <a:t>англ</a:t>
            </a:r>
            <a:r>
              <a:rPr lang="uk-UA" sz="2000" dirty="0">
                <a:solidFill>
                  <a:srgbClr val="000000"/>
                </a:solidFill>
                <a:effectLst/>
                <a:latin typeface="Times New Roman" panose="02020603050405020304" pitchFamily="18" charset="0"/>
                <a:ea typeface="Times New Roman" panose="02020603050405020304" pitchFamily="18" charset="0"/>
              </a:rPr>
              <a:t>. А. </a:t>
            </a:r>
            <a:r>
              <a:rPr lang="uk-UA" sz="2000" dirty="0" err="1">
                <a:solidFill>
                  <a:srgbClr val="000000"/>
                </a:solidFill>
                <a:effectLst/>
                <a:latin typeface="Times New Roman" panose="02020603050405020304" pitchFamily="18" charset="0"/>
                <a:ea typeface="Times New Roman" panose="02020603050405020304" pitchFamily="18" charset="0"/>
              </a:rPr>
              <a:t>Цвіри</a:t>
            </a:r>
            <a:r>
              <a:rPr lang="uk-UA" sz="2000" dirty="0">
                <a:solidFill>
                  <a:srgbClr val="000000"/>
                </a:solidFill>
                <a:effectLst/>
                <a:latin typeface="Times New Roman" panose="02020603050405020304" pitchFamily="18" charset="0"/>
                <a:ea typeface="Times New Roman" panose="02020603050405020304" pitchFamily="18" charset="0"/>
              </a:rPr>
              <a:t>. — </a:t>
            </a:r>
            <a:r>
              <a:rPr lang="uk-UA" sz="2000" dirty="0" err="1">
                <a:solidFill>
                  <a:srgbClr val="000000"/>
                </a:solidFill>
                <a:effectLst/>
                <a:latin typeface="Times New Roman" panose="02020603050405020304" pitchFamily="18" charset="0"/>
                <a:ea typeface="Times New Roman" panose="02020603050405020304" pitchFamily="18" charset="0"/>
              </a:rPr>
              <a:t>Х</a:t>
            </a:r>
            <a:r>
              <a:rPr lang="uk-UA" sz="2000" dirty="0">
                <a:solidFill>
                  <a:srgbClr val="000000"/>
                </a:solidFill>
                <a:effectLst/>
                <a:latin typeface="Times New Roman" panose="02020603050405020304" pitchFamily="18" charset="0"/>
                <a:ea typeface="Times New Roman" panose="02020603050405020304" pitchFamily="18" charset="0"/>
              </a:rPr>
              <a:t>. : </a:t>
            </a:r>
            <a:r>
              <a:rPr lang="uk-UA" sz="2000" dirty="0" err="1">
                <a:solidFill>
                  <a:srgbClr val="000000"/>
                </a:solidFill>
                <a:effectLst/>
                <a:latin typeface="Times New Roman" panose="02020603050405020304" pitchFamily="18" charset="0"/>
                <a:ea typeface="Times New Roman" panose="02020603050405020304" pitchFamily="18" charset="0"/>
              </a:rPr>
              <a:t>Віват</a:t>
            </a:r>
            <a:r>
              <a:rPr lang="uk-UA" sz="2000" dirty="0">
                <a:solidFill>
                  <a:srgbClr val="000000"/>
                </a:solidFill>
                <a:effectLst/>
                <a:latin typeface="Times New Roman" panose="02020603050405020304" pitchFamily="18" charset="0"/>
                <a:ea typeface="Times New Roman" panose="02020603050405020304" pitchFamily="18" charset="0"/>
              </a:rPr>
              <a:t>, 2023. — 320 с. — Серія «Саморозвиток»;</a:t>
            </a:r>
          </a:p>
          <a:p>
            <a:pPr marL="342900" indent="-342900" algn="just">
              <a:spcAft>
                <a:spcPts val="600"/>
              </a:spcAft>
              <a:buFont typeface="+mj-lt"/>
              <a:buAutoNum type="arabicPeriod"/>
            </a:pPr>
            <a:r>
              <a:rPr lang="uk-UA" sz="2000" dirty="0" err="1">
                <a:effectLst/>
                <a:latin typeface="Georgia" panose="02040502050405020303" pitchFamily="18" charset="0"/>
                <a:ea typeface="Georgia" panose="02040502050405020303" pitchFamily="18" charset="0"/>
                <a:cs typeface="Georgia" panose="02040502050405020303" pitchFamily="18" charset="0"/>
              </a:rPr>
              <a:t>Рупперт</a:t>
            </a:r>
            <a:r>
              <a:rPr lang="ru-UA" sz="2000" dirty="0">
                <a:latin typeface="Georgia" panose="02040502050405020303" pitchFamily="18" charset="0"/>
                <a:ea typeface="Georgia" panose="02040502050405020303" pitchFamily="18" charset="0"/>
                <a:cs typeface="Georgia" panose="02040502050405020303" pitchFamily="18" charset="0"/>
              </a:rPr>
              <a:t> Фр. </a:t>
            </a:r>
            <a:r>
              <a:rPr lang="uk-UA" sz="2000" dirty="0">
                <a:effectLst/>
                <a:latin typeface="Georgia" panose="02040502050405020303" pitchFamily="18" charset="0"/>
                <a:ea typeface="Georgia" panose="02040502050405020303" pitchFamily="18" charset="0"/>
                <a:cs typeface="Georgia" panose="02040502050405020303" pitchFamily="18" charset="0"/>
              </a:rPr>
              <a:t>Любов, пристрасть і травма</a:t>
            </a:r>
            <a:r>
              <a:rPr lang="ru-UA" sz="2000" dirty="0">
                <a:latin typeface="Georgia" panose="02040502050405020303" pitchFamily="18" charset="0"/>
                <a:ea typeface="Georgia" panose="02040502050405020303" pitchFamily="18" charset="0"/>
                <a:cs typeface="Georgia" panose="02040502050405020303" pitchFamily="18" charset="0"/>
              </a:rPr>
              <a:t> </a:t>
            </a:r>
            <a:r>
              <a:rPr lang="ru-RU" sz="2000" dirty="0">
                <a:effectLst/>
                <a:latin typeface="Georgia" panose="02040502050405020303" pitchFamily="18" charset="0"/>
                <a:ea typeface="Georgia" panose="02040502050405020303" pitchFamily="18" charset="0"/>
                <a:cs typeface="Georgia" panose="02040502050405020303" pitchFamily="18" charset="0"/>
              </a:rPr>
              <a:t>- </a:t>
            </a:r>
            <a:r>
              <a:rPr lang="uk-UA" sz="2000" dirty="0">
                <a:effectLst/>
                <a:latin typeface="Georgia" panose="02040502050405020303" pitchFamily="18" charset="0"/>
                <a:ea typeface="Georgia" panose="02040502050405020303" pitchFamily="18" charset="0"/>
                <a:cs typeface="Georgia" panose="02040502050405020303" pitchFamily="18" charset="0"/>
              </a:rPr>
              <a:t>М.: </a:t>
            </a:r>
            <a:r>
              <a:rPr lang="uk-UA" sz="2000" dirty="0" err="1">
                <a:effectLst/>
                <a:latin typeface="Georgia" panose="02040502050405020303" pitchFamily="18" charset="0"/>
                <a:ea typeface="Georgia" panose="02040502050405020303" pitchFamily="18" charset="0"/>
                <a:cs typeface="Georgia" panose="02040502050405020303" pitchFamily="18" charset="0"/>
              </a:rPr>
              <a:t>First</a:t>
            </a:r>
            <a:r>
              <a:rPr lang="uk-UA" sz="2000" dirty="0">
                <a:effectLst/>
                <a:latin typeface="Georgia" panose="02040502050405020303" pitchFamily="18" charset="0"/>
                <a:ea typeface="Georgia" panose="02040502050405020303" pitchFamily="18" charset="0"/>
                <a:cs typeface="Georgia" panose="02040502050405020303" pitchFamily="18" charset="0"/>
              </a:rPr>
              <a:t> </a:t>
            </a:r>
            <a:r>
              <a:rPr lang="uk-UA" sz="2000" dirty="0" err="1">
                <a:effectLst/>
                <a:latin typeface="Georgia" panose="02040502050405020303" pitchFamily="18" charset="0"/>
                <a:ea typeface="Georgia" panose="02040502050405020303" pitchFamily="18" charset="0"/>
                <a:cs typeface="Georgia" panose="02040502050405020303" pitchFamily="18" charset="0"/>
              </a:rPr>
              <a:t>Step</a:t>
            </a:r>
            <a:r>
              <a:rPr lang="uk-UA" sz="2000" dirty="0">
                <a:effectLst/>
                <a:latin typeface="Georgia" panose="02040502050405020303" pitchFamily="18" charset="0"/>
                <a:ea typeface="Georgia" panose="02040502050405020303" pitchFamily="18" charset="0"/>
                <a:cs typeface="Georgia" panose="02040502050405020303" pitchFamily="18" charset="0"/>
              </a:rPr>
              <a:t>, 2021. - 224 </a:t>
            </a:r>
            <a:r>
              <a:rPr lang="uk-UA" sz="2000" dirty="0" err="1">
                <a:effectLst/>
                <a:latin typeface="Georgia" panose="02040502050405020303" pitchFamily="18" charset="0"/>
                <a:ea typeface="Georgia" panose="02040502050405020303" pitchFamily="18" charset="0"/>
                <a:cs typeface="Georgia" panose="02040502050405020303" pitchFamily="18" charset="0"/>
              </a:rPr>
              <a:t>стор</a:t>
            </a:r>
            <a:r>
              <a:rPr lang="uk-UA" sz="2000" dirty="0">
                <a:effectLst/>
                <a:latin typeface="Georgia" panose="02040502050405020303" pitchFamily="18" charset="0"/>
                <a:ea typeface="Georgia" panose="02040502050405020303" pitchFamily="18" charset="0"/>
                <a:cs typeface="Georgia" panose="02040502050405020303" pitchFamily="18" charset="0"/>
              </a:rPr>
              <a:t>. Спільно з «</a:t>
            </a:r>
            <a:r>
              <a:rPr lang="uk-UA" sz="2000" dirty="0" err="1">
                <a:latin typeface="Georgia" panose="02040502050405020303" pitchFamily="18" charset="0"/>
                <a:ea typeface="Georgia" panose="02040502050405020303" pitchFamily="18" charset="0"/>
                <a:cs typeface="Georgia" panose="02040502050405020303" pitchFamily="18" charset="0"/>
              </a:rPr>
              <a:t>І</a:t>
            </a:r>
            <a:r>
              <a:rPr lang="uk-UA" sz="2000" dirty="0" err="1">
                <a:effectLst/>
                <a:latin typeface="Georgia" panose="02040502050405020303" pitchFamily="18" charset="0"/>
                <a:ea typeface="Georgia" panose="02040502050405020303" pitchFamily="18" charset="0"/>
                <a:cs typeface="Georgia" panose="02040502050405020303" pitchFamily="18" charset="0"/>
              </a:rPr>
              <a:t>сток</a:t>
            </a:r>
            <a:r>
              <a:rPr lang="uk-UA" sz="2000" dirty="0">
                <a:effectLst/>
                <a:latin typeface="Georgia" panose="02040502050405020303" pitchFamily="18" charset="0"/>
                <a:ea typeface="Georgia" panose="02040502050405020303" pitchFamily="18" charset="0"/>
                <a:cs typeface="Georgia" panose="02040502050405020303" pitchFamily="18" charset="0"/>
              </a:rPr>
              <a:t>-С», СПб.</a:t>
            </a:r>
            <a:endParaRPr lang="ru-UA" sz="2000" dirty="0">
              <a:effectLst/>
              <a:latin typeface="Georgia" panose="02040502050405020303" pitchFamily="18" charset="0"/>
              <a:ea typeface="Georgia" panose="02040502050405020303" pitchFamily="18" charset="0"/>
              <a:cs typeface="Georgia" panose="02040502050405020303" pitchFamily="18" charset="0"/>
            </a:endParaRPr>
          </a:p>
        </p:txBody>
      </p:sp>
    </p:spTree>
    <p:extLst>
      <p:ext uri="{BB962C8B-B14F-4D97-AF65-F5344CB8AC3E}">
        <p14:creationId xmlns:p14="http://schemas.microsoft.com/office/powerpoint/2010/main" val="4044550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a:extLst>
              <a:ext uri="{FF2B5EF4-FFF2-40B4-BE49-F238E27FC236}">
                <a16:creationId xmlns:a16="http://schemas.microsoft.com/office/drawing/2014/main" id="{187BBC29-DFE3-AA30-AC96-70B9BC2166C8}"/>
              </a:ext>
            </a:extLst>
          </p:cNvPr>
          <p:cNvPicPr>
            <a:picLocks noGrp="1" noChangeAspect="1"/>
          </p:cNvPicPr>
          <p:nvPr>
            <p:ph idx="1"/>
          </p:nvPr>
        </p:nvPicPr>
        <p:blipFill>
          <a:blip r:embed="rId2"/>
          <a:stretch>
            <a:fillRect/>
          </a:stretch>
        </p:blipFill>
        <p:spPr>
          <a:xfrm>
            <a:off x="2022662" y="0"/>
            <a:ext cx="6174853" cy="6862540"/>
          </a:xfrm>
          <a:prstGeom prst="rect">
            <a:avLst/>
          </a:prstGeom>
        </p:spPr>
      </p:pic>
      <p:sp>
        <p:nvSpPr>
          <p:cNvPr id="5" name="TextBox 4">
            <a:extLst>
              <a:ext uri="{FF2B5EF4-FFF2-40B4-BE49-F238E27FC236}">
                <a16:creationId xmlns:a16="http://schemas.microsoft.com/office/drawing/2014/main" id="{D0CE6953-8C59-22DB-D46F-4857F2624B8B}"/>
              </a:ext>
            </a:extLst>
          </p:cNvPr>
          <p:cNvSpPr txBox="1"/>
          <p:nvPr/>
        </p:nvSpPr>
        <p:spPr>
          <a:xfrm>
            <a:off x="8215230" y="6434218"/>
            <a:ext cx="3976770" cy="369332"/>
          </a:xfrm>
          <a:prstGeom prst="rect">
            <a:avLst/>
          </a:prstGeom>
          <a:noFill/>
        </p:spPr>
        <p:txBody>
          <a:bodyPr wrap="square" rtlCol="0">
            <a:spAutoFit/>
          </a:bodyPr>
          <a:lstStyle/>
          <a:p>
            <a:r>
              <a:rPr lang="uk-UA" sz="1600" dirty="0"/>
              <a:t>Брюс  Перрі (</a:t>
            </a:r>
            <a:r>
              <a:rPr lang="uk-UA" sz="1800" dirty="0" err="1">
                <a:solidFill>
                  <a:srgbClr val="000000"/>
                </a:solidFill>
                <a:effectLst/>
                <a:latin typeface="Times New Roman" panose="02020603050405020304" pitchFamily="18" charset="0"/>
                <a:ea typeface="Times New Roman" panose="02020603050405020304" pitchFamily="18" charset="0"/>
              </a:rPr>
              <a:t>Perry</a:t>
            </a:r>
            <a:r>
              <a:rPr lang="uk-UA" sz="1800" dirty="0">
                <a:solidFill>
                  <a:srgbClr val="000000"/>
                </a:solidFill>
                <a:effectLst/>
                <a:latin typeface="Times New Roman" panose="02020603050405020304" pitchFamily="18" charset="0"/>
                <a:ea typeface="Times New Roman" panose="02020603050405020304" pitchFamily="18" charset="0"/>
              </a:rPr>
              <a:t>, </a:t>
            </a:r>
            <a:r>
              <a:rPr lang="uk-UA" sz="1800" dirty="0" err="1">
                <a:solidFill>
                  <a:srgbClr val="000000"/>
                </a:solidFill>
                <a:effectLst/>
                <a:latin typeface="Times New Roman" panose="02020603050405020304" pitchFamily="18" charset="0"/>
                <a:ea typeface="Times New Roman" panose="02020603050405020304" pitchFamily="18" charset="0"/>
              </a:rPr>
              <a:t>B</a:t>
            </a:r>
            <a:r>
              <a:rPr lang="ru-UA" sz="1600" dirty="0">
                <a:effectLst/>
              </a:rPr>
              <a:t> )</a:t>
            </a:r>
            <a:r>
              <a:rPr lang="uk-UA" sz="1600" dirty="0"/>
              <a:t> 2021</a:t>
            </a:r>
          </a:p>
        </p:txBody>
      </p:sp>
    </p:spTree>
    <p:extLst>
      <p:ext uri="{BB962C8B-B14F-4D97-AF65-F5344CB8AC3E}">
        <p14:creationId xmlns:p14="http://schemas.microsoft.com/office/powerpoint/2010/main" val="2140904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20000"/>
                <a:lumOff val="80000"/>
              </a:schemeClr>
            </a:gs>
            <a:gs pos="50000">
              <a:schemeClr val="bg2">
                <a:lumMod val="60000"/>
                <a:lumOff val="4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sp>
        <p:nvSpPr>
          <p:cNvPr id="3" name="Овал 2">
            <a:extLst>
              <a:ext uri="{FF2B5EF4-FFF2-40B4-BE49-F238E27FC236}">
                <a16:creationId xmlns:a16="http://schemas.microsoft.com/office/drawing/2014/main" id="{0F76F421-54E5-2C5D-B1F0-D3EE339EA933}"/>
              </a:ext>
            </a:extLst>
          </p:cNvPr>
          <p:cNvSpPr/>
          <p:nvPr/>
        </p:nvSpPr>
        <p:spPr>
          <a:xfrm>
            <a:off x="1571934" y="700258"/>
            <a:ext cx="9635066" cy="6045200"/>
          </a:xfrm>
          <a:prstGeom prst="ellipse">
            <a:avLst/>
          </a:prstGeom>
          <a:gradFill flip="none" rotWithShape="1">
            <a:gsLst>
              <a:gs pos="73000">
                <a:srgbClr val="FFFF00"/>
              </a:gs>
              <a:gs pos="98000">
                <a:srgbClr val="FFFF00">
                  <a:shade val="67500"/>
                  <a:satMod val="115000"/>
                </a:srgbClr>
              </a:gs>
              <a:gs pos="5000">
                <a:srgbClr val="F4FFC0"/>
              </a:gs>
            </a:gsLst>
            <a:path path="circle">
              <a:fillToRect l="100000" t="100000"/>
            </a:path>
            <a:tileRect r="-100000" b="-100000"/>
          </a:gra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p>
        </p:txBody>
      </p:sp>
      <p:cxnSp>
        <p:nvCxnSpPr>
          <p:cNvPr id="5" name="Прямая соединительная линия 4">
            <a:extLst>
              <a:ext uri="{FF2B5EF4-FFF2-40B4-BE49-F238E27FC236}">
                <a16:creationId xmlns:a16="http://schemas.microsoft.com/office/drawing/2014/main" id="{6EF0B928-D1A9-1A90-C5B4-4870A77C8883}"/>
              </a:ext>
            </a:extLst>
          </p:cNvPr>
          <p:cNvCxnSpPr/>
          <p:nvPr/>
        </p:nvCxnSpPr>
        <p:spPr>
          <a:xfrm flipV="1">
            <a:off x="1571934" y="3964223"/>
            <a:ext cx="9635066" cy="118533"/>
          </a:xfrm>
          <a:prstGeom prst="line">
            <a:avLst/>
          </a:prstGeom>
          <a:ln w="57150"/>
        </p:spPr>
        <p:style>
          <a:lnRef idx="2">
            <a:schemeClr val="dk1"/>
          </a:lnRef>
          <a:fillRef idx="0">
            <a:schemeClr val="dk1"/>
          </a:fillRef>
          <a:effectRef idx="1">
            <a:schemeClr val="dk1"/>
          </a:effectRef>
          <a:fontRef idx="minor">
            <a:schemeClr val="tx1"/>
          </a:fontRef>
        </p:style>
      </p:cxnSp>
      <p:cxnSp>
        <p:nvCxnSpPr>
          <p:cNvPr id="7" name="Прямая соединительная линия 6">
            <a:extLst>
              <a:ext uri="{FF2B5EF4-FFF2-40B4-BE49-F238E27FC236}">
                <a16:creationId xmlns:a16="http://schemas.microsoft.com/office/drawing/2014/main" id="{DEF3EF6A-B843-B396-C4E6-6F1261D08E7C}"/>
              </a:ext>
            </a:extLst>
          </p:cNvPr>
          <p:cNvCxnSpPr>
            <a:cxnSpLocks/>
          </p:cNvCxnSpPr>
          <p:nvPr/>
        </p:nvCxnSpPr>
        <p:spPr>
          <a:xfrm>
            <a:off x="5754467" y="729956"/>
            <a:ext cx="0" cy="3234267"/>
          </a:xfrm>
          <a:prstGeom prst="line">
            <a:avLst/>
          </a:prstGeom>
          <a:ln w="38100"/>
        </p:spPr>
        <p:style>
          <a:lnRef idx="2">
            <a:schemeClr val="dk1"/>
          </a:lnRef>
          <a:fillRef idx="0">
            <a:schemeClr val="dk1"/>
          </a:fillRef>
          <a:effectRef idx="1">
            <a:schemeClr val="dk1"/>
          </a:effectRef>
          <a:fontRef idx="minor">
            <a:schemeClr val="tx1"/>
          </a:fontRef>
        </p:style>
      </p:cxnSp>
      <p:pic>
        <p:nvPicPr>
          <p:cNvPr id="13" name="Рисунок 12" descr="Изображение выглядит как смайлик, эмотикон, улыбка, мультфильм&#10;&#10;Автоматически созданное описание">
            <a:extLst>
              <a:ext uri="{FF2B5EF4-FFF2-40B4-BE49-F238E27FC236}">
                <a16:creationId xmlns:a16="http://schemas.microsoft.com/office/drawing/2014/main" id="{A7ECA90F-D5E3-73B9-55DE-A3E2035029DF}"/>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l="66927" t="73250" r="16619" b="-3503"/>
          <a:stretch/>
        </p:blipFill>
        <p:spPr>
          <a:xfrm>
            <a:off x="3080824" y="1521172"/>
            <a:ext cx="2013240" cy="2443052"/>
          </a:xfrm>
          <a:prstGeom prst="rect">
            <a:avLst/>
          </a:prstGeom>
        </p:spPr>
      </p:pic>
      <p:pic>
        <p:nvPicPr>
          <p:cNvPr id="14" name="Рисунок 13" descr="Изображение выглядит как смайлик, эмотикон, улыбка, мультфильм&#10;&#10;Автоматически созданное описание">
            <a:extLst>
              <a:ext uri="{FF2B5EF4-FFF2-40B4-BE49-F238E27FC236}">
                <a16:creationId xmlns:a16="http://schemas.microsoft.com/office/drawing/2014/main" id="{2E902405-5EA5-B76F-B15E-2DEE066B998C}"/>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l="50154" t="74553" r="32478"/>
          <a:stretch/>
        </p:blipFill>
        <p:spPr>
          <a:xfrm>
            <a:off x="7441809" y="1521173"/>
            <a:ext cx="2042152" cy="2019716"/>
          </a:xfrm>
          <a:prstGeom prst="rect">
            <a:avLst/>
          </a:prstGeom>
        </p:spPr>
      </p:pic>
      <p:pic>
        <p:nvPicPr>
          <p:cNvPr id="15" name="Рисунок 14" descr="Изображение выглядит как смайлик, эмотикон, улыбка, мультфильм&#10;&#10;Автоматически созданное описание">
            <a:extLst>
              <a:ext uri="{FF2B5EF4-FFF2-40B4-BE49-F238E27FC236}">
                <a16:creationId xmlns:a16="http://schemas.microsoft.com/office/drawing/2014/main" id="{7553B075-5DC9-DBC1-FEC2-7CB618BECEEE}"/>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r="83118" b="75999"/>
          <a:stretch/>
        </p:blipFill>
        <p:spPr>
          <a:xfrm>
            <a:off x="4684542" y="4387558"/>
            <a:ext cx="1997612" cy="1916992"/>
          </a:xfrm>
          <a:prstGeom prst="rect">
            <a:avLst/>
          </a:prstGeom>
        </p:spPr>
      </p:pic>
      <p:sp>
        <p:nvSpPr>
          <p:cNvPr id="16" name="TextBox 15">
            <a:extLst>
              <a:ext uri="{FF2B5EF4-FFF2-40B4-BE49-F238E27FC236}">
                <a16:creationId xmlns:a16="http://schemas.microsoft.com/office/drawing/2014/main" id="{6A0CBEE9-5576-1847-248F-6C4986E0203B}"/>
              </a:ext>
            </a:extLst>
          </p:cNvPr>
          <p:cNvSpPr txBox="1"/>
          <p:nvPr/>
        </p:nvSpPr>
        <p:spPr>
          <a:xfrm>
            <a:off x="496536" y="5753107"/>
            <a:ext cx="3502855" cy="461665"/>
          </a:xfrm>
          <a:prstGeom prst="rect">
            <a:avLst/>
          </a:prstGeom>
          <a:noFill/>
        </p:spPr>
        <p:txBody>
          <a:bodyPr wrap="square" rtlCol="0">
            <a:spAutoFit/>
          </a:bodyPr>
          <a:lstStyle/>
          <a:p>
            <a:r>
              <a:rPr lang="uk-UA" sz="2400" b="1" dirty="0"/>
              <a:t>здорові частки</a:t>
            </a:r>
          </a:p>
        </p:txBody>
      </p:sp>
      <p:sp>
        <p:nvSpPr>
          <p:cNvPr id="17" name="TextBox 16">
            <a:extLst>
              <a:ext uri="{FF2B5EF4-FFF2-40B4-BE49-F238E27FC236}">
                <a16:creationId xmlns:a16="http://schemas.microsoft.com/office/drawing/2014/main" id="{C3C44242-7759-12AA-61CD-2205015B710C}"/>
              </a:ext>
            </a:extLst>
          </p:cNvPr>
          <p:cNvSpPr txBox="1"/>
          <p:nvPr/>
        </p:nvSpPr>
        <p:spPr>
          <a:xfrm>
            <a:off x="47934" y="1063287"/>
            <a:ext cx="3502855" cy="461665"/>
          </a:xfrm>
          <a:prstGeom prst="rect">
            <a:avLst/>
          </a:prstGeom>
          <a:noFill/>
        </p:spPr>
        <p:txBody>
          <a:bodyPr wrap="square" rtlCol="0">
            <a:spAutoFit/>
          </a:bodyPr>
          <a:lstStyle/>
          <a:p>
            <a:r>
              <a:rPr lang="uk-UA" sz="2400" b="1" dirty="0"/>
              <a:t>травмовані частки</a:t>
            </a:r>
          </a:p>
        </p:txBody>
      </p:sp>
      <p:sp>
        <p:nvSpPr>
          <p:cNvPr id="18" name="TextBox 17">
            <a:extLst>
              <a:ext uri="{FF2B5EF4-FFF2-40B4-BE49-F238E27FC236}">
                <a16:creationId xmlns:a16="http://schemas.microsoft.com/office/drawing/2014/main" id="{920B8E89-D210-1C37-6E41-8FE29CA95922}"/>
              </a:ext>
            </a:extLst>
          </p:cNvPr>
          <p:cNvSpPr txBox="1"/>
          <p:nvPr/>
        </p:nvSpPr>
        <p:spPr>
          <a:xfrm>
            <a:off x="9276597" y="888966"/>
            <a:ext cx="3351628" cy="1200329"/>
          </a:xfrm>
          <a:prstGeom prst="rect">
            <a:avLst/>
          </a:prstGeom>
          <a:noFill/>
        </p:spPr>
        <p:txBody>
          <a:bodyPr wrap="square" rtlCol="0">
            <a:spAutoFit/>
          </a:bodyPr>
          <a:lstStyle/>
          <a:p>
            <a:pPr algn="ctr"/>
            <a:r>
              <a:rPr lang="uk-UA" sz="2400" b="1" dirty="0"/>
              <a:t>травматичні стратегії</a:t>
            </a:r>
          </a:p>
          <a:p>
            <a:pPr algn="ctr"/>
            <a:r>
              <a:rPr lang="uk-UA" sz="2400" b="1" dirty="0"/>
              <a:t>     виживання</a:t>
            </a:r>
          </a:p>
        </p:txBody>
      </p:sp>
      <p:sp>
        <p:nvSpPr>
          <p:cNvPr id="19" name="TextBox 18">
            <a:extLst>
              <a:ext uri="{FF2B5EF4-FFF2-40B4-BE49-F238E27FC236}">
                <a16:creationId xmlns:a16="http://schemas.microsoft.com/office/drawing/2014/main" id="{961F7438-BAC6-53F8-9FA0-5707A159D012}"/>
              </a:ext>
            </a:extLst>
          </p:cNvPr>
          <p:cNvSpPr txBox="1"/>
          <p:nvPr/>
        </p:nvSpPr>
        <p:spPr>
          <a:xfrm>
            <a:off x="2105985" y="112953"/>
            <a:ext cx="8947025" cy="523220"/>
          </a:xfrm>
          <a:prstGeom prst="rect">
            <a:avLst/>
          </a:prstGeom>
          <a:noFill/>
        </p:spPr>
        <p:txBody>
          <a:bodyPr wrap="square" rtlCol="0">
            <a:spAutoFit/>
          </a:bodyPr>
          <a:lstStyle/>
          <a:p>
            <a:r>
              <a:rPr lang="uk-UA" sz="2800" b="1" dirty="0"/>
              <a:t>РОЗЩЕПЛЕННЯ  ПІСЛЯ  ПСИХОЛОГІЧНОЇ  ТРАВМИ</a:t>
            </a:r>
          </a:p>
        </p:txBody>
      </p:sp>
      <p:sp>
        <p:nvSpPr>
          <p:cNvPr id="20" name="TextBox 19">
            <a:extLst>
              <a:ext uri="{FF2B5EF4-FFF2-40B4-BE49-F238E27FC236}">
                <a16:creationId xmlns:a16="http://schemas.microsoft.com/office/drawing/2014/main" id="{D30F411F-63FB-1F5D-F945-AC9617AE8CCF}"/>
              </a:ext>
            </a:extLst>
          </p:cNvPr>
          <p:cNvSpPr txBox="1"/>
          <p:nvPr/>
        </p:nvSpPr>
        <p:spPr>
          <a:xfrm>
            <a:off x="8215230" y="6434218"/>
            <a:ext cx="3976770" cy="338554"/>
          </a:xfrm>
          <a:prstGeom prst="rect">
            <a:avLst/>
          </a:prstGeom>
          <a:noFill/>
        </p:spPr>
        <p:txBody>
          <a:bodyPr wrap="square" rtlCol="0">
            <a:spAutoFit/>
          </a:bodyPr>
          <a:lstStyle/>
          <a:p>
            <a:r>
              <a:rPr lang="uk-UA" sz="1600" dirty="0"/>
              <a:t>Франц </a:t>
            </a:r>
            <a:r>
              <a:rPr lang="uk-UA" sz="1600" dirty="0" err="1"/>
              <a:t>Рупперт</a:t>
            </a:r>
            <a:r>
              <a:rPr lang="uk-UA" sz="1600" dirty="0"/>
              <a:t> (</a:t>
            </a:r>
            <a:r>
              <a:rPr lang="en-US" sz="1600" dirty="0"/>
              <a:t>Franz Ruppert</a:t>
            </a:r>
            <a:r>
              <a:rPr lang="uk-UA" sz="1600" dirty="0"/>
              <a:t>) 2021</a:t>
            </a:r>
          </a:p>
        </p:txBody>
      </p:sp>
    </p:spTree>
    <p:extLst>
      <p:ext uri="{BB962C8B-B14F-4D97-AF65-F5344CB8AC3E}">
        <p14:creationId xmlns:p14="http://schemas.microsoft.com/office/powerpoint/2010/main" val="1384682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20000"/>
                <a:lumOff val="80000"/>
              </a:schemeClr>
            </a:gs>
            <a:gs pos="50000">
              <a:schemeClr val="bg2">
                <a:lumMod val="60000"/>
                <a:lumOff val="4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15B51D8-EB4E-ADA0-08D8-773570917540}"/>
              </a:ext>
            </a:extLst>
          </p:cNvPr>
          <p:cNvSpPr>
            <a:spLocks noGrp="1"/>
          </p:cNvSpPr>
          <p:nvPr>
            <p:ph idx="1"/>
          </p:nvPr>
        </p:nvSpPr>
        <p:spPr>
          <a:xfrm>
            <a:off x="272717" y="240632"/>
            <a:ext cx="11149262" cy="5614736"/>
          </a:xfrm>
        </p:spPr>
        <p:txBody>
          <a:bodyPr>
            <a:normAutofit/>
          </a:bodyPr>
          <a:lstStyle/>
          <a:p>
            <a:pPr algn="just"/>
            <a:r>
              <a:rPr lang="uk-UA" sz="2800" dirty="0">
                <a:solidFill>
                  <a:schemeClr val="accent1"/>
                </a:solidFill>
                <a:effectLst/>
                <a:latin typeface="Georgia" panose="02040502050405020303" pitchFamily="18" charset="0"/>
                <a:ea typeface="Georgia" panose="02040502050405020303" pitchFamily="18" charset="0"/>
                <a:cs typeface="Georgia" panose="02040502050405020303" pitchFamily="18" charset="0"/>
              </a:rPr>
              <a:t>причиною «гомосексуальності», «транс-» або «</a:t>
            </a:r>
            <a:r>
              <a:rPr lang="uk-UA" sz="2800" dirty="0" err="1">
                <a:solidFill>
                  <a:schemeClr val="accent1"/>
                </a:solidFill>
                <a:effectLst/>
                <a:latin typeface="Georgia" panose="02040502050405020303" pitchFamily="18" charset="0"/>
                <a:ea typeface="Georgia" panose="02040502050405020303" pitchFamily="18" charset="0"/>
                <a:cs typeface="Georgia" panose="02040502050405020303" pitchFamily="18" charset="0"/>
              </a:rPr>
              <a:t>бі</a:t>
            </a:r>
            <a:r>
              <a:rPr lang="uk-UA" sz="2800" dirty="0">
                <a:solidFill>
                  <a:schemeClr val="accent1"/>
                </a:solidFill>
                <a:effectLst/>
                <a:latin typeface="Georgia" panose="02040502050405020303" pitchFamily="18" charset="0"/>
                <a:ea typeface="Georgia" panose="02040502050405020303" pitchFamily="18" charset="0"/>
                <a:cs typeface="Georgia" panose="02040502050405020303" pitchFamily="18" charset="0"/>
              </a:rPr>
              <a:t>-» сексуальної орієнтації можуть бути і пережита в дитинстві </a:t>
            </a:r>
            <a:r>
              <a:rPr lang="uk-UA" sz="2800" dirty="0" err="1">
                <a:solidFill>
                  <a:schemeClr val="accent1"/>
                </a:solidFill>
                <a:latin typeface="Georgia" panose="02040502050405020303" pitchFamily="18" charset="0"/>
                <a:ea typeface="Georgia" panose="02040502050405020303" pitchFamily="18" charset="0"/>
                <a:cs typeface="Georgia" panose="02040502050405020303" pitchFamily="18" charset="0"/>
              </a:rPr>
              <a:t>покинуті</a:t>
            </a:r>
            <a:r>
              <a:rPr lang="uk-UA" sz="2800" dirty="0" err="1">
                <a:solidFill>
                  <a:schemeClr val="accent1"/>
                </a:solidFill>
                <a:effectLst/>
                <a:latin typeface="Georgia" panose="02040502050405020303" pitchFamily="18" charset="0"/>
                <a:ea typeface="Georgia" panose="02040502050405020303" pitchFamily="18" charset="0"/>
                <a:cs typeface="Georgia" panose="02040502050405020303" pitchFamily="18" charset="0"/>
              </a:rPr>
              <a:t>сть</a:t>
            </a:r>
            <a:r>
              <a:rPr lang="uk-UA" sz="2800" dirty="0">
                <a:solidFill>
                  <a:schemeClr val="accent1"/>
                </a:solidFill>
                <a:effectLst/>
                <a:latin typeface="Georgia" panose="02040502050405020303" pitchFamily="18" charset="0"/>
                <a:ea typeface="Georgia" panose="02040502050405020303" pitchFamily="18" charset="0"/>
                <a:cs typeface="Georgia" panose="02040502050405020303" pitchFamily="18" charset="0"/>
              </a:rPr>
              <a:t>, нелюбов, сексуальна травма, отримана в дитинстві або в юності, або зґвалтування, пережите в дорослому віці. </a:t>
            </a:r>
          </a:p>
          <a:p>
            <a:pPr algn="just"/>
            <a:r>
              <a:rPr lang="uk-UA" sz="2800" dirty="0">
                <a:solidFill>
                  <a:schemeClr val="accent1"/>
                </a:solidFill>
                <a:effectLst/>
                <a:latin typeface="Georgia" panose="02040502050405020303" pitchFamily="18" charset="0"/>
                <a:ea typeface="Georgia" panose="02040502050405020303" pitchFamily="18" charset="0"/>
                <a:cs typeface="Georgia" panose="02040502050405020303" pitchFamily="18" charset="0"/>
              </a:rPr>
              <a:t>Власна сексуальність може проживатися через призму стратегії виживання, яка сформувалася після перенесеної сексуальної </a:t>
            </a:r>
            <a:r>
              <a:rPr lang="uk-UA" sz="2800" dirty="0" err="1">
                <a:solidFill>
                  <a:schemeClr val="accent1"/>
                </a:solidFill>
                <a:effectLst/>
                <a:latin typeface="Georgia" panose="02040502050405020303" pitchFamily="18" charset="0"/>
                <a:ea typeface="Georgia" panose="02040502050405020303" pitchFamily="18" charset="0"/>
                <a:cs typeface="Georgia" panose="02040502050405020303" pitchFamily="18" charset="0"/>
              </a:rPr>
              <a:t>психотравми</a:t>
            </a:r>
            <a:r>
              <a:rPr lang="uk-UA" sz="2800" dirty="0">
                <a:solidFill>
                  <a:schemeClr val="accent1"/>
                </a:solidFill>
                <a:effectLst/>
                <a:latin typeface="Georgia" panose="02040502050405020303" pitchFamily="18" charset="0"/>
                <a:ea typeface="Georgia" panose="02040502050405020303" pitchFamily="18" charset="0"/>
                <a:cs typeface="Georgia" panose="02040502050405020303" pitchFamily="18" charset="0"/>
              </a:rPr>
              <a:t>. Мета — уникнути можливого повторного контакту з насильником або повторного </a:t>
            </a:r>
            <a:r>
              <a:rPr lang="uk-UA" sz="2800" dirty="0" err="1">
                <a:solidFill>
                  <a:schemeClr val="accent1"/>
                </a:solidFill>
                <a:effectLst/>
                <a:latin typeface="Georgia" panose="02040502050405020303" pitchFamily="18" charset="0"/>
                <a:ea typeface="Georgia" panose="02040502050405020303" pitchFamily="18" charset="0"/>
                <a:cs typeface="Georgia" panose="02040502050405020303" pitchFamily="18" charset="0"/>
              </a:rPr>
              <a:t>пережиття</a:t>
            </a:r>
            <a:r>
              <a:rPr lang="uk-UA" sz="2800" dirty="0">
                <a:solidFill>
                  <a:schemeClr val="accent1"/>
                </a:solidFill>
                <a:effectLst/>
                <a:latin typeface="Georgia" panose="02040502050405020303" pitchFamily="18" charset="0"/>
                <a:ea typeface="Georgia" panose="02040502050405020303" pitchFamily="18" charset="0"/>
                <a:cs typeface="Georgia" panose="02040502050405020303" pitchFamily="18" charset="0"/>
              </a:rPr>
              <a:t>  сцени сексуального насильства або сценарію сексуального зловживання, пережитого в дитинстві.</a:t>
            </a:r>
            <a:endParaRPr lang="ru-UA" sz="2800" dirty="0">
              <a:solidFill>
                <a:schemeClr val="accent1"/>
              </a:solidFill>
              <a:effectLst/>
              <a:latin typeface="Georgia" panose="02040502050405020303" pitchFamily="18" charset="0"/>
              <a:ea typeface="Georgia" panose="02040502050405020303" pitchFamily="18" charset="0"/>
              <a:cs typeface="Georgia" panose="02040502050405020303" pitchFamily="18" charset="0"/>
            </a:endParaRPr>
          </a:p>
          <a:p>
            <a:endParaRPr lang="uk-UA" sz="3200" dirty="0"/>
          </a:p>
        </p:txBody>
      </p:sp>
      <p:sp>
        <p:nvSpPr>
          <p:cNvPr id="4" name="TextBox 3">
            <a:extLst>
              <a:ext uri="{FF2B5EF4-FFF2-40B4-BE49-F238E27FC236}">
                <a16:creationId xmlns:a16="http://schemas.microsoft.com/office/drawing/2014/main" id="{A69CC1E6-64DE-5FD7-4BD6-8CB02B179546}"/>
              </a:ext>
            </a:extLst>
          </p:cNvPr>
          <p:cNvSpPr txBox="1"/>
          <p:nvPr/>
        </p:nvSpPr>
        <p:spPr>
          <a:xfrm>
            <a:off x="7904748" y="6416396"/>
            <a:ext cx="4287252" cy="369332"/>
          </a:xfrm>
          <a:prstGeom prst="rect">
            <a:avLst/>
          </a:prstGeom>
          <a:noFill/>
        </p:spPr>
        <p:txBody>
          <a:bodyPr wrap="square">
            <a:spAutoFit/>
          </a:bodyPr>
          <a:lstStyle/>
          <a:p>
            <a:r>
              <a:rPr lang="uk-UA" sz="1800" dirty="0"/>
              <a:t>Франц </a:t>
            </a:r>
            <a:r>
              <a:rPr lang="uk-UA" sz="1800" dirty="0" err="1"/>
              <a:t>Рупперт</a:t>
            </a:r>
            <a:r>
              <a:rPr lang="uk-UA" sz="1800" dirty="0"/>
              <a:t> (</a:t>
            </a:r>
            <a:r>
              <a:rPr lang="en-US" sz="1800" dirty="0"/>
              <a:t>Franz Ruppert</a:t>
            </a:r>
            <a:r>
              <a:rPr lang="uk-UA" sz="1800" dirty="0"/>
              <a:t>) 2014</a:t>
            </a:r>
            <a:endParaRPr lang="uk-UA" dirty="0"/>
          </a:p>
        </p:txBody>
      </p:sp>
    </p:spTree>
    <p:extLst>
      <p:ext uri="{BB962C8B-B14F-4D97-AF65-F5344CB8AC3E}">
        <p14:creationId xmlns:p14="http://schemas.microsoft.com/office/powerpoint/2010/main" val="114642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20000"/>
                <a:lumOff val="80000"/>
              </a:schemeClr>
            </a:gs>
            <a:gs pos="50000">
              <a:schemeClr val="bg2">
                <a:lumMod val="60000"/>
                <a:lumOff val="4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graphicFrame>
        <p:nvGraphicFramePr>
          <p:cNvPr id="2" name="Схема 1">
            <a:extLst>
              <a:ext uri="{FF2B5EF4-FFF2-40B4-BE49-F238E27FC236}">
                <a16:creationId xmlns:a16="http://schemas.microsoft.com/office/drawing/2014/main" id="{8AA8D1D6-F80D-004F-C4F5-92A6D114C438}"/>
              </a:ext>
            </a:extLst>
          </p:cNvPr>
          <p:cNvGraphicFramePr/>
          <p:nvPr>
            <p:extLst>
              <p:ext uri="{D42A27DB-BD31-4B8C-83A1-F6EECF244321}">
                <p14:modId xmlns:p14="http://schemas.microsoft.com/office/powerpoint/2010/main" val="3157703858"/>
              </p:ext>
            </p:extLst>
          </p:nvPr>
        </p:nvGraphicFramePr>
        <p:xfrm>
          <a:off x="729546" y="709487"/>
          <a:ext cx="10972278" cy="56802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7F236B07-3A24-F1A4-2553-9F4690D8C909}"/>
              </a:ext>
            </a:extLst>
          </p:cNvPr>
          <p:cNvSpPr txBox="1"/>
          <p:nvPr/>
        </p:nvSpPr>
        <p:spPr>
          <a:xfrm>
            <a:off x="1106905" y="0"/>
            <a:ext cx="10813270" cy="646331"/>
          </a:xfrm>
          <a:prstGeom prst="rect">
            <a:avLst/>
          </a:prstGeom>
          <a:noFill/>
        </p:spPr>
        <p:txBody>
          <a:bodyPr wrap="square" rtlCol="0">
            <a:spAutoFit/>
          </a:bodyPr>
          <a:lstStyle/>
          <a:p>
            <a:pPr algn="ctr"/>
            <a:r>
              <a:rPr lang="uk-UA" sz="3600" b="1" dirty="0">
                <a:latin typeface="+mj-lt"/>
                <a:cs typeface="Times New Roman" panose="02020603050405020304" pitchFamily="18" charset="0"/>
              </a:rPr>
              <a:t>БІОГРАФІЯ  ТРАВМИ</a:t>
            </a:r>
          </a:p>
        </p:txBody>
      </p:sp>
      <p:sp>
        <p:nvSpPr>
          <p:cNvPr id="5" name="TextBox 4">
            <a:extLst>
              <a:ext uri="{FF2B5EF4-FFF2-40B4-BE49-F238E27FC236}">
                <a16:creationId xmlns:a16="http://schemas.microsoft.com/office/drawing/2014/main" id="{6CADC6EB-FC55-E058-B054-9E286D35442D}"/>
              </a:ext>
            </a:extLst>
          </p:cNvPr>
          <p:cNvSpPr txBox="1"/>
          <p:nvPr/>
        </p:nvSpPr>
        <p:spPr>
          <a:xfrm>
            <a:off x="7896726" y="6487067"/>
            <a:ext cx="6104020" cy="369332"/>
          </a:xfrm>
          <a:prstGeom prst="rect">
            <a:avLst/>
          </a:prstGeom>
          <a:noFill/>
        </p:spPr>
        <p:txBody>
          <a:bodyPr wrap="square">
            <a:spAutoFit/>
          </a:bodyPr>
          <a:lstStyle/>
          <a:p>
            <a:r>
              <a:rPr lang="uk-UA" sz="1800" dirty="0"/>
              <a:t>Франц </a:t>
            </a:r>
            <a:r>
              <a:rPr lang="uk-UA" sz="1800" dirty="0" err="1"/>
              <a:t>Рупперт</a:t>
            </a:r>
            <a:r>
              <a:rPr lang="uk-UA" sz="1800" dirty="0"/>
              <a:t> (</a:t>
            </a:r>
            <a:r>
              <a:rPr lang="en-US" sz="1800" dirty="0"/>
              <a:t>Franz Ruppert</a:t>
            </a:r>
            <a:r>
              <a:rPr lang="uk-UA" sz="1800" dirty="0"/>
              <a:t>) 2014</a:t>
            </a:r>
            <a:endParaRPr lang="uk-UA" dirty="0"/>
          </a:p>
        </p:txBody>
      </p:sp>
    </p:spTree>
    <p:extLst>
      <p:ext uri="{BB962C8B-B14F-4D97-AF65-F5344CB8AC3E}">
        <p14:creationId xmlns:p14="http://schemas.microsoft.com/office/powerpoint/2010/main" val="3088737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20000"/>
                <a:lumOff val="80000"/>
              </a:schemeClr>
            </a:gs>
            <a:gs pos="50000">
              <a:schemeClr val="bg2">
                <a:lumMod val="60000"/>
                <a:lumOff val="4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A80C17-517E-9D64-BD65-27F9E73DD9CE}"/>
              </a:ext>
            </a:extLst>
          </p:cNvPr>
          <p:cNvSpPr txBox="1"/>
          <p:nvPr/>
        </p:nvSpPr>
        <p:spPr>
          <a:xfrm>
            <a:off x="994612" y="256937"/>
            <a:ext cx="10230852" cy="1077218"/>
          </a:xfrm>
          <a:prstGeom prst="rect">
            <a:avLst/>
          </a:prstGeom>
          <a:noFill/>
        </p:spPr>
        <p:txBody>
          <a:bodyPr wrap="square">
            <a:spAutoFit/>
          </a:bodyPr>
          <a:lstStyle/>
          <a:p>
            <a:pPr lvl="0" algn="ctr"/>
            <a:r>
              <a:rPr lang="ru-RU" sz="3200" b="1" dirty="0">
                <a:latin typeface="+mj-lt"/>
              </a:rPr>
              <a:t>ТРАВМА  ІДЕНТИЧНОСТІ -</a:t>
            </a:r>
          </a:p>
          <a:p>
            <a:pPr lvl="0" algn="ctr"/>
            <a:r>
              <a:rPr lang="uk-UA" sz="3200" b="1" dirty="0">
                <a:effectLst/>
                <a:latin typeface="+mj-lt"/>
                <a:ea typeface="Aptos" panose="020B0004020202020204" pitchFamily="34" charset="0"/>
                <a:cs typeface="Times New Roman" panose="02020603050405020304" pitchFamily="18" charset="0"/>
              </a:rPr>
              <a:t>первинна травма, «мати усіх людських травм»</a:t>
            </a:r>
            <a:endParaRPr lang="ru-RU" sz="3200" b="1" dirty="0">
              <a:latin typeface="+mj-lt"/>
            </a:endParaRPr>
          </a:p>
        </p:txBody>
      </p:sp>
      <p:sp>
        <p:nvSpPr>
          <p:cNvPr id="7" name="TextBox 6">
            <a:extLst>
              <a:ext uri="{FF2B5EF4-FFF2-40B4-BE49-F238E27FC236}">
                <a16:creationId xmlns:a16="http://schemas.microsoft.com/office/drawing/2014/main" id="{4A28D212-A070-DDEC-3CAF-BD49ADAE7985}"/>
              </a:ext>
            </a:extLst>
          </p:cNvPr>
          <p:cNvSpPr txBox="1"/>
          <p:nvPr/>
        </p:nvSpPr>
        <p:spPr>
          <a:xfrm>
            <a:off x="2133601" y="2803469"/>
            <a:ext cx="7952873" cy="3445751"/>
          </a:xfrm>
          <a:prstGeom prst="rect">
            <a:avLst/>
          </a:prstGeom>
          <a:noFill/>
        </p:spPr>
        <p:txBody>
          <a:bodyPr wrap="square">
            <a:spAutoFit/>
          </a:bodyPr>
          <a:lstStyle/>
          <a:p>
            <a:pPr marL="571500" indent="-457200" algn="just">
              <a:lnSpc>
                <a:spcPct val="132000"/>
              </a:lnSpc>
              <a:buFont typeface="Arial" panose="020B0604020202020204" pitchFamily="34" charset="0"/>
              <a:buChar char="•"/>
            </a:pPr>
            <a:r>
              <a:rPr lang="uk-UA" sz="2800" kern="100" dirty="0">
                <a:effectLst/>
                <a:latin typeface="Georgia" panose="02040502050405020303" pitchFamily="18" charset="0"/>
                <a:ea typeface="Georgia" panose="02040502050405020303" pitchFamily="18" charset="0"/>
                <a:cs typeface="Georgia" panose="02040502050405020303" pitchFamily="18" charset="0"/>
              </a:rPr>
              <a:t>Моя мати мене відкидає і не хоче мене. </a:t>
            </a:r>
          </a:p>
          <a:p>
            <a:pPr marL="571500" indent="-457200" algn="just">
              <a:lnSpc>
                <a:spcPct val="132000"/>
              </a:lnSpc>
              <a:buFont typeface="Arial" panose="020B0604020202020204" pitchFamily="34" charset="0"/>
              <a:buChar char="•"/>
            </a:pPr>
            <a:r>
              <a:rPr lang="uk-UA" sz="2800" kern="100" dirty="0">
                <a:effectLst/>
                <a:latin typeface="Georgia" panose="02040502050405020303" pitchFamily="18" charset="0"/>
                <a:ea typeface="Georgia" panose="02040502050405020303" pitchFamily="18" charset="0"/>
                <a:cs typeface="Georgia" panose="02040502050405020303" pitchFamily="18" charset="0"/>
              </a:rPr>
              <a:t>Мене взагалі не </a:t>
            </a:r>
            <a:r>
              <a:rPr lang="uk-UA" sz="2800" kern="100" dirty="0">
                <a:latin typeface="Georgia" panose="02040502050405020303" pitchFamily="18" charset="0"/>
                <a:ea typeface="Georgia" panose="02040502050405020303" pitchFamily="18" charset="0"/>
                <a:cs typeface="Georgia" panose="02040502050405020303" pitchFamily="18" charset="0"/>
              </a:rPr>
              <a:t>повин</a:t>
            </a:r>
            <a:r>
              <a:rPr lang="uk-UA" sz="2800" kern="100" dirty="0">
                <a:effectLst/>
                <a:latin typeface="Georgia" panose="02040502050405020303" pitchFamily="18" charset="0"/>
                <a:ea typeface="Georgia" panose="02040502050405020303" pitchFamily="18" charset="0"/>
                <a:cs typeface="Georgia" panose="02040502050405020303" pitchFamily="18" charset="0"/>
              </a:rPr>
              <a:t>но бути! </a:t>
            </a:r>
          </a:p>
          <a:p>
            <a:pPr marL="571500" indent="-457200" algn="just">
              <a:lnSpc>
                <a:spcPct val="132000"/>
              </a:lnSpc>
              <a:buFont typeface="Arial" panose="020B0604020202020204" pitchFamily="34" charset="0"/>
              <a:buChar char="•"/>
            </a:pPr>
            <a:r>
              <a:rPr lang="uk-UA" sz="2800" kern="100" dirty="0">
                <a:effectLst/>
                <a:latin typeface="Georgia" panose="02040502050405020303" pitchFamily="18" charset="0"/>
                <a:ea typeface="Georgia" panose="02040502050405020303" pitchFamily="18" charset="0"/>
                <a:cs typeface="Georgia" panose="02040502050405020303" pitchFamily="18" charset="0"/>
              </a:rPr>
              <a:t>Я не маю бути! </a:t>
            </a:r>
          </a:p>
          <a:p>
            <a:pPr marL="571500" indent="-457200" algn="just">
              <a:lnSpc>
                <a:spcPct val="132000"/>
              </a:lnSpc>
              <a:buFont typeface="Arial" panose="020B0604020202020204" pitchFamily="34" charset="0"/>
              <a:buChar char="•"/>
            </a:pPr>
            <a:r>
              <a:rPr lang="uk-UA" sz="2800" kern="100" dirty="0">
                <a:effectLst/>
                <a:latin typeface="Georgia" panose="02040502050405020303" pitchFamily="18" charset="0"/>
                <a:ea typeface="Georgia" panose="02040502050405020303" pitchFamily="18" charset="0"/>
                <a:cs typeface="Georgia" panose="02040502050405020303" pitchFamily="18" charset="0"/>
              </a:rPr>
              <a:t>Я не такий, я не </a:t>
            </a:r>
            <a:r>
              <a:rPr lang="uk-UA" sz="2800" kern="100" dirty="0">
                <a:latin typeface="Georgia" panose="02040502050405020303" pitchFamily="18" charset="0"/>
                <a:ea typeface="Georgia" panose="02040502050405020303" pitchFamily="18" charset="0"/>
                <a:cs typeface="Georgia" panose="02040502050405020303" pitchFamily="18" charset="0"/>
              </a:rPr>
              <a:t>така</a:t>
            </a:r>
            <a:endParaRPr lang="uk-UA" sz="2800" kern="100" dirty="0">
              <a:effectLst/>
              <a:latin typeface="Georgia" panose="02040502050405020303" pitchFamily="18" charset="0"/>
              <a:ea typeface="Georgia" panose="02040502050405020303" pitchFamily="18" charset="0"/>
              <a:cs typeface="Georgia" panose="02040502050405020303" pitchFamily="18" charset="0"/>
            </a:endParaRPr>
          </a:p>
          <a:p>
            <a:pPr marL="571500" indent="-457200" algn="just">
              <a:lnSpc>
                <a:spcPct val="132000"/>
              </a:lnSpc>
              <a:buFont typeface="Arial" panose="020B0604020202020204" pitchFamily="34" charset="0"/>
              <a:buChar char="•"/>
            </a:pPr>
            <a:r>
              <a:rPr lang="uk-UA" sz="2800" kern="100" dirty="0">
                <a:effectLst/>
                <a:latin typeface="Georgia" panose="02040502050405020303" pitchFamily="18" charset="0"/>
                <a:ea typeface="Georgia" panose="02040502050405020303" pitchFamily="18" charset="0"/>
                <a:cs typeface="Georgia" panose="02040502050405020303" pitchFamily="18" charset="0"/>
              </a:rPr>
              <a:t>Я тільки тягар і перешкода для  майбутнього життя батьків.</a:t>
            </a:r>
            <a:endParaRPr lang="ru-UA" sz="2800" kern="100" dirty="0">
              <a:effectLst/>
              <a:latin typeface="Georgia" panose="02040502050405020303" pitchFamily="18" charset="0"/>
              <a:ea typeface="Georgia" panose="02040502050405020303" pitchFamily="18" charset="0"/>
              <a:cs typeface="Georgia" panose="02040502050405020303" pitchFamily="18" charset="0"/>
            </a:endParaRPr>
          </a:p>
        </p:txBody>
      </p:sp>
      <p:sp>
        <p:nvSpPr>
          <p:cNvPr id="8" name="TextBox 7">
            <a:extLst>
              <a:ext uri="{FF2B5EF4-FFF2-40B4-BE49-F238E27FC236}">
                <a16:creationId xmlns:a16="http://schemas.microsoft.com/office/drawing/2014/main" id="{DF5752B4-E729-91E6-E499-2CE1DCC37C58}"/>
              </a:ext>
            </a:extLst>
          </p:cNvPr>
          <p:cNvSpPr txBox="1"/>
          <p:nvPr/>
        </p:nvSpPr>
        <p:spPr>
          <a:xfrm>
            <a:off x="7896726" y="6487067"/>
            <a:ext cx="6104020" cy="369332"/>
          </a:xfrm>
          <a:prstGeom prst="rect">
            <a:avLst/>
          </a:prstGeom>
          <a:noFill/>
        </p:spPr>
        <p:txBody>
          <a:bodyPr wrap="square">
            <a:spAutoFit/>
          </a:bodyPr>
          <a:lstStyle/>
          <a:p>
            <a:r>
              <a:rPr lang="uk-UA" sz="1800" dirty="0"/>
              <a:t>Франц </a:t>
            </a:r>
            <a:r>
              <a:rPr lang="uk-UA" sz="1800" dirty="0" err="1"/>
              <a:t>Рупперт</a:t>
            </a:r>
            <a:r>
              <a:rPr lang="uk-UA" sz="1800" dirty="0"/>
              <a:t> (</a:t>
            </a:r>
            <a:r>
              <a:rPr lang="en-US" sz="1800" dirty="0"/>
              <a:t>Franz Ruppert</a:t>
            </a:r>
            <a:r>
              <a:rPr lang="uk-UA" sz="1800" dirty="0"/>
              <a:t>) 2014</a:t>
            </a:r>
            <a:endParaRPr lang="uk-UA" dirty="0"/>
          </a:p>
        </p:txBody>
      </p:sp>
      <p:sp>
        <p:nvSpPr>
          <p:cNvPr id="10" name="TextBox 9">
            <a:extLst>
              <a:ext uri="{FF2B5EF4-FFF2-40B4-BE49-F238E27FC236}">
                <a16:creationId xmlns:a16="http://schemas.microsoft.com/office/drawing/2014/main" id="{4839F5F8-D724-D982-2520-AE937C47A7E1}"/>
              </a:ext>
            </a:extLst>
          </p:cNvPr>
          <p:cNvSpPr txBox="1"/>
          <p:nvPr/>
        </p:nvSpPr>
        <p:spPr>
          <a:xfrm>
            <a:off x="2454442" y="1956903"/>
            <a:ext cx="8277726" cy="461665"/>
          </a:xfrm>
          <a:prstGeom prst="rect">
            <a:avLst/>
          </a:prstGeom>
          <a:noFill/>
        </p:spPr>
        <p:txBody>
          <a:bodyPr wrap="square" rtlCol="0">
            <a:spAutoFit/>
          </a:bodyPr>
          <a:lstStyle/>
          <a:p>
            <a:r>
              <a:rPr lang="uk-UA" sz="2400" b="1" i="1" dirty="0" err="1"/>
              <a:t>допологовий</a:t>
            </a:r>
            <a:r>
              <a:rPr lang="uk-UA" sz="2400" b="1" i="1" dirty="0"/>
              <a:t> період, пологи і одразу після пологів</a:t>
            </a:r>
          </a:p>
        </p:txBody>
      </p:sp>
    </p:spTree>
    <p:extLst>
      <p:ext uri="{BB962C8B-B14F-4D97-AF65-F5344CB8AC3E}">
        <p14:creationId xmlns:p14="http://schemas.microsoft.com/office/powerpoint/2010/main" val="1391968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20000"/>
                <a:lumOff val="80000"/>
              </a:schemeClr>
            </a:gs>
            <a:gs pos="50000">
              <a:schemeClr val="bg2">
                <a:lumMod val="60000"/>
                <a:lumOff val="4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A80C17-517E-9D64-BD65-27F9E73DD9CE}"/>
              </a:ext>
            </a:extLst>
          </p:cNvPr>
          <p:cNvSpPr txBox="1"/>
          <p:nvPr/>
        </p:nvSpPr>
        <p:spPr>
          <a:xfrm>
            <a:off x="1074821" y="0"/>
            <a:ext cx="9368589" cy="584775"/>
          </a:xfrm>
          <a:prstGeom prst="rect">
            <a:avLst/>
          </a:prstGeom>
          <a:noFill/>
        </p:spPr>
        <p:txBody>
          <a:bodyPr wrap="square">
            <a:spAutoFit/>
          </a:bodyPr>
          <a:lstStyle/>
          <a:p>
            <a:pPr algn="ctr"/>
            <a:r>
              <a:rPr lang="uk-UA" sz="3200" b="1" kern="100" dirty="0">
                <a:effectLst/>
                <a:latin typeface="+mj-lt"/>
                <a:ea typeface="Georgia" panose="02040502050405020303" pitchFamily="18" charset="0"/>
                <a:cs typeface="Georgia" panose="02040502050405020303" pitchFamily="18" charset="0"/>
              </a:rPr>
              <a:t>БАЗОВА ЛОГІКА ТРАВМИ </a:t>
            </a:r>
            <a:r>
              <a:rPr lang="ru-RU" sz="3200" b="1" dirty="0">
                <a:latin typeface="+mj-lt"/>
              </a:rPr>
              <a:t> ІДЕНТИЧНОСТІ - 1</a:t>
            </a:r>
          </a:p>
        </p:txBody>
      </p:sp>
      <p:sp>
        <p:nvSpPr>
          <p:cNvPr id="6" name="TextBox 5">
            <a:extLst>
              <a:ext uri="{FF2B5EF4-FFF2-40B4-BE49-F238E27FC236}">
                <a16:creationId xmlns:a16="http://schemas.microsoft.com/office/drawing/2014/main" id="{CADC12C7-EA1B-82AC-2878-3988D2F3318A}"/>
              </a:ext>
            </a:extLst>
          </p:cNvPr>
          <p:cNvSpPr txBox="1"/>
          <p:nvPr/>
        </p:nvSpPr>
        <p:spPr>
          <a:xfrm>
            <a:off x="200528" y="584775"/>
            <a:ext cx="11790944" cy="6269793"/>
          </a:xfrm>
          <a:prstGeom prst="rect">
            <a:avLst/>
          </a:prstGeom>
          <a:noFill/>
        </p:spPr>
        <p:txBody>
          <a:bodyPr wrap="square">
            <a:spAutoFit/>
          </a:bodyPr>
          <a:lstStyle/>
          <a:p>
            <a:pPr marL="342900" lvl="0" indent="-342900" algn="just">
              <a:lnSpc>
                <a:spcPct val="132000"/>
              </a:lnSpc>
              <a:buFont typeface="+mj-lt"/>
              <a:buAutoNum type="arabicPeriod"/>
            </a:pPr>
            <a:r>
              <a:rPr lang="ru-UA" sz="1800" kern="100" dirty="0">
                <a:effectLst/>
                <a:latin typeface="Georgia" panose="02040502050405020303" pitchFamily="18" charset="0"/>
                <a:ea typeface="Georgia" panose="02040502050405020303" pitchFamily="18" charset="0"/>
                <a:cs typeface="Georgia" panose="02040502050405020303" pitchFamily="18" charset="0"/>
              </a:rPr>
              <a:t>Я виник в результаті злиття двох первинних життєвих сил, з яйцеклітини і сім'я. Це мій стартовий капітал енергії життя, волі до життя і любові до життя. Це моє золоте ядро. І це для мене поза всяким сумнівом.</a:t>
            </a:r>
          </a:p>
          <a:p>
            <a:pPr marL="342900" lvl="0" indent="-342900" algn="just">
              <a:lnSpc>
                <a:spcPct val="132000"/>
              </a:lnSpc>
              <a:buFont typeface="+mj-lt"/>
              <a:buAutoNum type="arabicPeriod"/>
            </a:pPr>
            <a:r>
              <a:rPr lang="ru-UA" sz="1800" kern="100" dirty="0">
                <a:effectLst/>
                <a:latin typeface="Georgia" panose="02040502050405020303" pitchFamily="18" charset="0"/>
                <a:ea typeface="Georgia" panose="02040502050405020303" pitchFamily="18" charset="0"/>
                <a:cs typeface="Georgia" panose="02040502050405020303" pitchFamily="18" charset="0"/>
              </a:rPr>
              <a:t>У материнській утробі я відчуваю загрозу ззовні, неприйняття мого існування або повна відсутність інтересу до мене. Це виходить від матері і від того, що на неї впливає, можливо, від небажання батька мати дитину.</a:t>
            </a:r>
          </a:p>
          <a:p>
            <a:pPr marL="342900" lvl="0" indent="-342900" algn="just">
              <a:lnSpc>
                <a:spcPct val="132000"/>
              </a:lnSpc>
              <a:buFont typeface="+mj-lt"/>
              <a:buAutoNum type="arabicPeriod"/>
            </a:pPr>
            <a:r>
              <a:rPr lang="ru-UA" sz="1800" kern="100" dirty="0">
                <a:effectLst/>
                <a:latin typeface="Georgia" panose="02040502050405020303" pitchFamily="18" charset="0"/>
                <a:ea typeface="Georgia" panose="02040502050405020303" pitchFamily="18" charset="0"/>
                <a:cs typeface="Georgia" panose="02040502050405020303" pitchFamily="18" charset="0"/>
              </a:rPr>
              <a:t>Я не можу так довго витримувати цю енергію відкидання і темряву. У цій жахливій ситуації я розщеплююся. Одна частина мене залишається законсервованою в травмованому стані — стані небажаної дитини в матці, інша переходить в інший табір. Вона знову і знову намагається вже після народження укласти союз з агресором-матір'ю або агресором-батьком. Вона ідентифікується з їх відкиданням. Вона ховає власне Я і йде в позицію жертви. Вона служить Я батьків: «Я робитиму усе, чого ви чекаєте від мене, щоб заслужити можливість вижити і можливість бути. Я стану абсолютно непомітним, тільки щоб не бути вам в тягар».</a:t>
            </a:r>
          </a:p>
          <a:p>
            <a:pPr marL="342900" lvl="0" indent="-342900" algn="just">
              <a:lnSpc>
                <a:spcPct val="132000"/>
              </a:lnSpc>
              <a:buFont typeface="+mj-lt"/>
              <a:buAutoNum type="arabicPeriod"/>
            </a:pPr>
            <a:r>
              <a:rPr lang="ru-UA" sz="1800" kern="100" dirty="0">
                <a:effectLst/>
                <a:latin typeface="Georgia" panose="02040502050405020303" pitchFamily="18" charset="0"/>
                <a:ea typeface="Georgia" panose="02040502050405020303" pitchFamily="18" charset="0"/>
                <a:cs typeface="Georgia" panose="02040502050405020303" pitchFamily="18" charset="0"/>
              </a:rPr>
              <a:t>У цьому процесі моє власне Я стає мені чужим, а чуже — психіку матері або батька я відчуваю як свою </a:t>
            </a:r>
            <a:r>
              <a:rPr lang="ru-UA" kern="100" dirty="0">
                <a:latin typeface="Georgia" panose="02040502050405020303" pitchFamily="18" charset="0"/>
                <a:ea typeface="Georgia" panose="02040502050405020303" pitchFamily="18" charset="0"/>
                <a:cs typeface="Georgia" panose="02040502050405020303" pitchFamily="18" charset="0"/>
              </a:rPr>
              <a:t>власну</a:t>
            </a:r>
            <a:r>
              <a:rPr lang="ru-UA" sz="1800" kern="100" dirty="0">
                <a:effectLst/>
                <a:latin typeface="Georgia" panose="02040502050405020303" pitchFamily="18" charset="0"/>
                <a:ea typeface="Georgia" panose="02040502050405020303" pitchFamily="18" charset="0"/>
                <a:cs typeface="Georgia" panose="02040502050405020303" pitchFamily="18" charset="0"/>
              </a:rPr>
              <a:t>.</a:t>
            </a:r>
          </a:p>
          <a:p>
            <a:pPr marL="342900" indent="-342900" algn="just">
              <a:lnSpc>
                <a:spcPct val="132000"/>
              </a:lnSpc>
              <a:buFont typeface="+mj-lt"/>
              <a:buAutoNum type="arabicPeriod"/>
            </a:pPr>
            <a:r>
              <a:rPr lang="ru-UA" kern="100" dirty="0">
                <a:latin typeface="Georgia" panose="02040502050405020303" pitchFamily="18" charset="0"/>
                <a:ea typeface="Georgia" panose="02040502050405020303" pitchFamily="18" charset="0"/>
                <a:cs typeface="Georgia" panose="02040502050405020303" pitchFamily="18" charset="0"/>
              </a:rPr>
              <a:t>М</a:t>
            </a:r>
            <a:r>
              <a:rPr lang="ru-UA" sz="1800" kern="100" dirty="0">
                <a:effectLst/>
                <a:latin typeface="Georgia" panose="02040502050405020303" pitchFamily="18" charset="0"/>
                <a:ea typeface="Georgia" panose="02040502050405020303" pitchFamily="18" charset="0"/>
                <a:cs typeface="Georgia" panose="02040502050405020303" pitchFamily="18" charset="0"/>
              </a:rPr>
              <a:t>оє Я, яке виживає, не визнає, що відкидання йде від батьків. Їх я тепер відчуваю як «хороших», як тих, хто дає мені опору і орієнтири, без них я просто ніщо.</a:t>
            </a:r>
          </a:p>
        </p:txBody>
      </p:sp>
      <p:sp>
        <p:nvSpPr>
          <p:cNvPr id="7" name="TextBox 6">
            <a:extLst>
              <a:ext uri="{FF2B5EF4-FFF2-40B4-BE49-F238E27FC236}">
                <a16:creationId xmlns:a16="http://schemas.microsoft.com/office/drawing/2014/main" id="{2773848D-270A-48C2-4874-ECCCB4161C90}"/>
              </a:ext>
            </a:extLst>
          </p:cNvPr>
          <p:cNvSpPr txBox="1"/>
          <p:nvPr/>
        </p:nvSpPr>
        <p:spPr>
          <a:xfrm>
            <a:off x="7896726" y="6487067"/>
            <a:ext cx="6104020" cy="369332"/>
          </a:xfrm>
          <a:prstGeom prst="rect">
            <a:avLst/>
          </a:prstGeom>
          <a:noFill/>
        </p:spPr>
        <p:txBody>
          <a:bodyPr wrap="square">
            <a:spAutoFit/>
          </a:bodyPr>
          <a:lstStyle/>
          <a:p>
            <a:r>
              <a:rPr lang="uk-UA" sz="1800" dirty="0"/>
              <a:t>Франц </a:t>
            </a:r>
            <a:r>
              <a:rPr lang="uk-UA" sz="1800" dirty="0" err="1"/>
              <a:t>Рупперт</a:t>
            </a:r>
            <a:r>
              <a:rPr lang="uk-UA" sz="1800" dirty="0"/>
              <a:t> (</a:t>
            </a:r>
            <a:r>
              <a:rPr lang="en-US" sz="1800" dirty="0"/>
              <a:t>Franz Ruppert</a:t>
            </a:r>
            <a:r>
              <a:rPr lang="uk-UA" sz="1800" dirty="0"/>
              <a:t>) 2014</a:t>
            </a:r>
            <a:endParaRPr lang="uk-UA" dirty="0"/>
          </a:p>
        </p:txBody>
      </p:sp>
    </p:spTree>
    <p:extLst>
      <p:ext uri="{BB962C8B-B14F-4D97-AF65-F5344CB8AC3E}">
        <p14:creationId xmlns:p14="http://schemas.microsoft.com/office/powerpoint/2010/main" val="688443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20000"/>
                <a:lumOff val="80000"/>
              </a:schemeClr>
            </a:gs>
            <a:gs pos="50000">
              <a:schemeClr val="bg2">
                <a:lumMod val="60000"/>
                <a:lumOff val="4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A80C17-517E-9D64-BD65-27F9E73DD9CE}"/>
              </a:ext>
            </a:extLst>
          </p:cNvPr>
          <p:cNvSpPr txBox="1"/>
          <p:nvPr/>
        </p:nvSpPr>
        <p:spPr>
          <a:xfrm>
            <a:off x="433136" y="0"/>
            <a:ext cx="10828421" cy="646331"/>
          </a:xfrm>
          <a:prstGeom prst="rect">
            <a:avLst/>
          </a:prstGeom>
          <a:noFill/>
        </p:spPr>
        <p:txBody>
          <a:bodyPr wrap="square">
            <a:spAutoFit/>
          </a:bodyPr>
          <a:lstStyle/>
          <a:p>
            <a:pPr algn="ctr"/>
            <a:r>
              <a:rPr lang="uk-UA" sz="3600" b="1" kern="100" dirty="0">
                <a:effectLst/>
                <a:latin typeface="+mj-lt"/>
                <a:ea typeface="Georgia" panose="02040502050405020303" pitchFamily="18" charset="0"/>
                <a:cs typeface="Georgia" panose="02040502050405020303" pitchFamily="18" charset="0"/>
              </a:rPr>
              <a:t>БАЗОВА ЛОГІКА ТРАВМИ </a:t>
            </a:r>
            <a:r>
              <a:rPr lang="ru-RU" sz="3600" b="1" dirty="0">
                <a:latin typeface="+mj-lt"/>
              </a:rPr>
              <a:t> ІДЕНТИЧНОСТІ - 2</a:t>
            </a:r>
          </a:p>
        </p:txBody>
      </p:sp>
      <p:sp>
        <p:nvSpPr>
          <p:cNvPr id="6" name="TextBox 5">
            <a:extLst>
              <a:ext uri="{FF2B5EF4-FFF2-40B4-BE49-F238E27FC236}">
                <a16:creationId xmlns:a16="http://schemas.microsoft.com/office/drawing/2014/main" id="{CADC12C7-EA1B-82AC-2878-3988D2F3318A}"/>
              </a:ext>
            </a:extLst>
          </p:cNvPr>
          <p:cNvSpPr txBox="1"/>
          <p:nvPr/>
        </p:nvSpPr>
        <p:spPr>
          <a:xfrm>
            <a:off x="216568" y="797415"/>
            <a:ext cx="11758863" cy="5538567"/>
          </a:xfrm>
          <a:prstGeom prst="rect">
            <a:avLst/>
          </a:prstGeom>
          <a:noFill/>
        </p:spPr>
        <p:txBody>
          <a:bodyPr wrap="square">
            <a:spAutoFit/>
          </a:bodyPr>
          <a:lstStyle/>
          <a:p>
            <a:pPr marL="342900" lvl="0" indent="-342900" algn="just">
              <a:lnSpc>
                <a:spcPct val="132000"/>
              </a:lnSpc>
              <a:buFont typeface="+mj-lt"/>
              <a:buAutoNum type="arabicPeriod" startAt="6"/>
            </a:pPr>
            <a:r>
              <a:rPr lang="ru-UA" sz="1800" kern="100" dirty="0">
                <a:effectLst/>
                <a:latin typeface="Georgia" panose="02040502050405020303" pitchFamily="18" charset="0"/>
                <a:ea typeface="Georgia" panose="02040502050405020303" pitchFamily="18" charset="0"/>
                <a:cs typeface="Georgia" panose="02040502050405020303" pitchFamily="18" charset="0"/>
              </a:rPr>
              <a:t>Тому я більше не зв'язую загрозу з матір'ю або батьком і переношу її на щось зовнішнє — на те, що за межами «стосунків з батьками». Десь там існує деяке зло, яке мені погрожує.</a:t>
            </a:r>
          </a:p>
          <a:p>
            <a:pPr marL="342900" indent="-342900" algn="just">
              <a:lnSpc>
                <a:spcPct val="132000"/>
              </a:lnSpc>
              <a:buFont typeface="+mj-lt"/>
              <a:buAutoNum type="arabicPeriod" startAt="6"/>
            </a:pPr>
            <a:r>
              <a:rPr lang="ru-UA" sz="1800" kern="100" dirty="0">
                <a:effectLst/>
                <a:latin typeface="Georgia" panose="02040502050405020303" pitchFamily="18" charset="0"/>
                <a:ea typeface="Georgia" panose="02040502050405020303" pitchFamily="18" charset="0"/>
                <a:cs typeface="Georgia" panose="02040502050405020303" pitchFamily="18" charset="0"/>
              </a:rPr>
              <a:t>Але ця загроза, це «зло» похоронені в моїй психіці, тому що вони йдуть від мого відщепнутого життєвого ядра. Моє золоте ядро з усією його жвавістю я відчуваю як страшне. Моє </a:t>
            </a:r>
            <a:r>
              <a:rPr lang="ru-RU" sz="1800" kern="100" dirty="0">
                <a:effectLst/>
                <a:latin typeface="Georgia" panose="02040502050405020303" pitchFamily="18" charset="0"/>
                <a:ea typeface="Georgia" panose="02040502050405020303" pitchFamily="18" charset="0"/>
                <a:cs typeface="Georgia" panose="02040502050405020303" pitchFamily="18" charset="0"/>
              </a:rPr>
              <a:t>Я </a:t>
            </a:r>
            <a:r>
              <a:rPr lang="ru-RU" sz="1800" kern="100" dirty="0" err="1">
                <a:effectLst/>
                <a:latin typeface="Georgia" panose="02040502050405020303" pitchFamily="18" charset="0"/>
                <a:ea typeface="Georgia" panose="02040502050405020303" pitchFamily="18" charset="0"/>
                <a:cs typeface="Georgia" panose="02040502050405020303" pitchFamily="18" charset="0"/>
              </a:rPr>
              <a:t>хоче</a:t>
            </a:r>
            <a:r>
              <a:rPr lang="ru-RU" sz="1800" kern="100" dirty="0">
                <a:effectLst/>
                <a:latin typeface="Georgia" panose="02040502050405020303" pitchFamily="18" charset="0"/>
                <a:ea typeface="Georgia" panose="02040502050405020303" pitchFamily="18" charset="0"/>
                <a:cs typeface="Georgia" panose="02040502050405020303" pitchFamily="18" charset="0"/>
              </a:rPr>
              <a:t> бути собою і просто </a:t>
            </a:r>
            <a:r>
              <a:rPr lang="ru-RU" sz="1800" kern="100" dirty="0" err="1">
                <a:effectLst/>
                <a:latin typeface="Georgia" panose="02040502050405020303" pitchFamily="18" charset="0"/>
                <a:ea typeface="Georgia" panose="02040502050405020303" pitchFamily="18" charset="0"/>
                <a:cs typeface="Georgia" panose="02040502050405020303" pitchFamily="18" charset="0"/>
              </a:rPr>
              <a:t>хоче</a:t>
            </a:r>
            <a:r>
              <a:rPr lang="ru-RU" sz="1800" kern="100" dirty="0">
                <a:effectLst/>
                <a:latin typeface="Georgia" panose="02040502050405020303" pitchFamily="18" charset="0"/>
                <a:ea typeface="Georgia" panose="02040502050405020303" pitchFamily="18" charset="0"/>
                <a:cs typeface="Georgia" panose="02040502050405020303" pitchFamily="18" charset="0"/>
              </a:rPr>
              <a:t> бути, </a:t>
            </a:r>
            <a:r>
              <a:rPr lang="ru-RU" sz="1800" kern="100" dirty="0" err="1">
                <a:effectLst/>
                <a:latin typeface="Georgia" panose="02040502050405020303" pitchFamily="18" charset="0"/>
                <a:ea typeface="Georgia" panose="02040502050405020303" pitchFamily="18" charset="0"/>
                <a:cs typeface="Georgia" panose="02040502050405020303" pitchFamily="18" charset="0"/>
              </a:rPr>
              <a:t>але</a:t>
            </a:r>
            <a:r>
              <a:rPr lang="ru-RU" sz="1800" kern="100" dirty="0">
                <a:effectLst/>
                <a:latin typeface="Georgia" panose="02040502050405020303" pitchFamily="18" charset="0"/>
                <a:ea typeface="Georgia" panose="02040502050405020303" pitchFamily="18" charset="0"/>
                <a:cs typeface="Georgia" panose="02040502050405020303" pitchFamily="18" charset="0"/>
              </a:rPr>
              <a:t> </a:t>
            </a:r>
            <a:r>
              <a:rPr lang="ru-RU" sz="1800" kern="100" dirty="0" err="1">
                <a:effectLst/>
                <a:latin typeface="Georgia" panose="02040502050405020303" pitchFamily="18" charset="0"/>
                <a:ea typeface="Georgia" panose="02040502050405020303" pitchFamily="18" charset="0"/>
                <a:cs typeface="Georgia" panose="02040502050405020303" pitchFamily="18" charset="0"/>
              </a:rPr>
              <a:t>тепер</a:t>
            </a:r>
            <a:r>
              <a:rPr lang="ru-RU" sz="1800" kern="100" dirty="0">
                <a:effectLst/>
                <a:latin typeface="Georgia" panose="02040502050405020303" pitchFamily="18" charset="0"/>
                <a:ea typeface="Georgia" panose="02040502050405020303" pitchFamily="18" charset="0"/>
                <a:cs typeface="Georgia" panose="02040502050405020303" pitchFamily="18" charset="0"/>
              </a:rPr>
              <a:t> я </a:t>
            </a:r>
            <a:r>
              <a:rPr lang="ru-RU" sz="1800" kern="100" dirty="0" err="1">
                <a:effectLst/>
                <a:latin typeface="Georgia" panose="02040502050405020303" pitchFamily="18" charset="0"/>
                <a:ea typeface="Georgia" panose="02040502050405020303" pitchFamily="18" charset="0"/>
                <a:cs typeface="Georgia" panose="02040502050405020303" pitchFamily="18" charset="0"/>
              </a:rPr>
              <a:t>вважаю</a:t>
            </a:r>
            <a:r>
              <a:rPr lang="ru-RU" sz="1800" kern="100" dirty="0">
                <a:effectLst/>
                <a:latin typeface="Georgia" panose="02040502050405020303" pitchFamily="18" charset="0"/>
                <a:ea typeface="Georgia" panose="02040502050405020303" pitchFamily="18" charset="0"/>
                <a:cs typeface="Georgia" panose="02040502050405020303" pitchFamily="18" charset="0"/>
              </a:rPr>
              <a:t> </a:t>
            </a:r>
            <a:r>
              <a:rPr lang="ru-RU" sz="1800" kern="100" dirty="0" err="1">
                <a:effectLst/>
                <a:latin typeface="Georgia" panose="02040502050405020303" pitchFamily="18" charset="0"/>
                <a:ea typeface="Georgia" panose="02040502050405020303" pitchFamily="18" charset="0"/>
                <a:cs typeface="Georgia" panose="02040502050405020303" pitchFamily="18" charset="0"/>
              </a:rPr>
              <a:t>це</a:t>
            </a:r>
            <a:r>
              <a:rPr lang="ru-RU" sz="1800" kern="100" dirty="0">
                <a:effectLst/>
                <a:latin typeface="Georgia" panose="02040502050405020303" pitchFamily="18" charset="0"/>
                <a:ea typeface="Georgia" panose="02040502050405020303" pitchFamily="18" charset="0"/>
                <a:cs typeface="Georgia" panose="02040502050405020303" pitchFamily="18" charset="0"/>
              </a:rPr>
              <a:t> за </a:t>
            </a:r>
            <a:r>
              <a:rPr lang="ru-RU" sz="1800" kern="100" dirty="0" err="1">
                <a:effectLst/>
                <a:latin typeface="Georgia" panose="02040502050405020303" pitchFamily="18" charset="0"/>
                <a:ea typeface="Georgia" panose="02040502050405020303" pitchFamily="18" charset="0"/>
                <a:cs typeface="Georgia" panose="02040502050405020303" pitchFamily="18" charset="0"/>
              </a:rPr>
              <a:t>неможливе</a:t>
            </a:r>
            <a:r>
              <a:rPr lang="ru-RU" sz="1800" kern="100" dirty="0">
                <a:effectLst/>
                <a:latin typeface="Georgia" panose="02040502050405020303" pitchFamily="18" charset="0"/>
                <a:ea typeface="Georgia" panose="02040502050405020303" pitchFamily="18" charset="0"/>
                <a:cs typeface="Georgia" panose="02040502050405020303" pitchFamily="18" charset="0"/>
              </a:rPr>
              <a:t> і </a:t>
            </a:r>
            <a:r>
              <a:rPr lang="ru-RU" sz="1800" kern="100" dirty="0" err="1">
                <a:effectLst/>
                <a:latin typeface="Georgia" panose="02040502050405020303" pitchFamily="18" charset="0"/>
                <a:ea typeface="Georgia" panose="02040502050405020303" pitchFamily="18" charset="0"/>
                <a:cs typeface="Georgia" panose="02040502050405020303" pitchFamily="18" charset="0"/>
              </a:rPr>
              <a:t>егоїстично</a:t>
            </a:r>
            <a:r>
              <a:rPr lang="ru-RU" sz="1800" kern="100" dirty="0">
                <a:effectLst/>
                <a:latin typeface="Georgia" panose="02040502050405020303" pitchFamily="18" charset="0"/>
                <a:ea typeface="Georgia" panose="02040502050405020303" pitchFamily="18" charset="0"/>
                <a:cs typeface="Georgia" panose="02040502050405020303" pitchFamily="18" charset="0"/>
              </a:rPr>
              <a:t>. </a:t>
            </a:r>
            <a:endParaRPr lang="ru-UA" sz="1800" kern="100" dirty="0">
              <a:effectLst/>
              <a:latin typeface="Georgia" panose="02040502050405020303" pitchFamily="18" charset="0"/>
              <a:ea typeface="Georgia" panose="02040502050405020303" pitchFamily="18" charset="0"/>
              <a:cs typeface="Georgia" panose="02040502050405020303" pitchFamily="18" charset="0"/>
            </a:endParaRPr>
          </a:p>
          <a:p>
            <a:pPr marL="342900" lvl="0" indent="-342900" algn="just">
              <a:lnSpc>
                <a:spcPct val="132000"/>
              </a:lnSpc>
              <a:buFont typeface="+mj-lt"/>
              <a:buAutoNum type="arabicPeriod" startAt="6"/>
            </a:pPr>
            <a:r>
              <a:rPr lang="ru-UA" sz="1800" kern="100" dirty="0">
                <a:effectLst/>
                <a:latin typeface="Georgia" panose="02040502050405020303" pitchFamily="18" charset="0"/>
                <a:ea typeface="Georgia" panose="02040502050405020303" pitchFamily="18" charset="0"/>
                <a:cs typeface="Georgia" panose="02040502050405020303" pitchFamily="18" charset="0"/>
              </a:rPr>
              <a:t>Я хоче бути собою і просто хоче бути, але тепер я вважаю це за неможливе і егоїстично.</a:t>
            </a:r>
          </a:p>
          <a:p>
            <a:pPr marL="342900" lvl="0" indent="-342900" algn="just">
              <a:lnSpc>
                <a:spcPct val="132000"/>
              </a:lnSpc>
              <a:buFont typeface="+mj-lt"/>
              <a:buAutoNum type="arabicPeriod" startAt="6"/>
            </a:pPr>
            <a:r>
              <a:rPr lang="ru-UA" sz="1800" kern="100" dirty="0">
                <a:effectLst/>
                <a:latin typeface="Georgia" panose="02040502050405020303" pitchFamily="18" charset="0"/>
                <a:ea typeface="Georgia" panose="02040502050405020303" pitchFamily="18" charset="0"/>
                <a:cs typeface="Georgia" panose="02040502050405020303" pitchFamily="18" charset="0"/>
              </a:rPr>
              <a:t>Моя виживаюча частина, ідентифікована з «матір'ю» і «батьком», відчуває то їх слабкість, то вимогу </a:t>
            </a:r>
            <a:r>
              <a:rPr lang="ru-UA" kern="100" dirty="0">
                <a:latin typeface="Georgia" panose="02040502050405020303" pitchFamily="18" charset="0"/>
                <a:ea typeface="Georgia" panose="02040502050405020303" pitchFamily="18" charset="0"/>
                <a:cs typeface="Georgia" panose="02040502050405020303" pitchFamily="18" charset="0"/>
              </a:rPr>
              <a:t>надає</a:t>
            </a:r>
            <a:r>
              <a:rPr lang="ru-UA" sz="1800" kern="100" dirty="0">
                <a:effectLst/>
                <a:latin typeface="Georgia" panose="02040502050405020303" pitchFamily="18" charset="0"/>
                <a:ea typeface="Georgia" panose="02040502050405020303" pitchFamily="18" charset="0"/>
                <a:cs typeface="Georgia" panose="02040502050405020303" pitchFamily="18" charset="0"/>
              </a:rPr>
              <a:t> в їх розпорядження мою життєву енергію. Колишні агресори, яких моя психіка перетворила на благодійників, тепер самі в нужді. Тому моїм життєвим завданням стає прагнення підтримувати життя моїх «благодійників» і захищати їх від будь-яких нападок, по можливості до самого кінця.</a:t>
            </a:r>
          </a:p>
          <a:p>
            <a:pPr marL="342900" lvl="0" indent="-342900" algn="just">
              <a:lnSpc>
                <a:spcPct val="132000"/>
              </a:lnSpc>
              <a:buFont typeface="+mj-lt"/>
              <a:buAutoNum type="arabicPeriod" startAt="6"/>
            </a:pPr>
            <a:r>
              <a:rPr lang="ru-UA" sz="1800" kern="100" dirty="0">
                <a:effectLst/>
                <a:latin typeface="Georgia" panose="02040502050405020303" pitchFamily="18" charset="0"/>
                <a:ea typeface="Georgia" panose="02040502050405020303" pitchFamily="18" charset="0"/>
                <a:cs typeface="Georgia" panose="02040502050405020303" pitchFamily="18" charset="0"/>
              </a:rPr>
              <a:t>Далі по життю я більше не шукатиму «золота» усередині себе, а шукатиму зовні: у блиску золота, грошах, багатстві, захопленні інших.</a:t>
            </a:r>
          </a:p>
          <a:p>
            <a:pPr marL="342900" lvl="0" indent="-342900" algn="just">
              <a:lnSpc>
                <a:spcPct val="132000"/>
              </a:lnSpc>
              <a:buFont typeface="+mj-lt"/>
              <a:buAutoNum type="arabicPeriod" startAt="6"/>
            </a:pPr>
            <a:r>
              <a:rPr lang="ru-UA" sz="1800" kern="100" dirty="0">
                <a:effectLst/>
                <a:latin typeface="Georgia" panose="02040502050405020303" pitchFamily="18" charset="0"/>
                <a:ea typeface="Georgia" panose="02040502050405020303" pitchFamily="18" charset="0"/>
                <a:cs typeface="Georgia" panose="02040502050405020303" pitchFamily="18" charset="0"/>
              </a:rPr>
              <a:t>Але захоплення інших я зможу отримати, якщо тільки усе, що я зроблю, буде служінням на благо інших або вищих цілей. Оскільки інші, так само як і я, давно вже зрозуміли, що просто бути Собою — це аморально і </a:t>
            </a:r>
            <a:r>
              <a:rPr lang="ru-UA" kern="100" dirty="0">
                <a:latin typeface="Georgia" panose="02040502050405020303" pitchFamily="18" charset="0"/>
                <a:ea typeface="Georgia" panose="02040502050405020303" pitchFamily="18" charset="0"/>
                <a:cs typeface="Georgia" panose="02040502050405020303" pitchFamily="18" charset="0"/>
              </a:rPr>
              <a:t>егоїстично</a:t>
            </a:r>
            <a:r>
              <a:rPr lang="ru-UA" sz="1800" kern="100" dirty="0">
                <a:effectLst/>
                <a:latin typeface="Georgia" panose="02040502050405020303" pitchFamily="18" charset="0"/>
                <a:ea typeface="Georgia" panose="02040502050405020303" pitchFamily="18" charset="0"/>
                <a:cs typeface="Georgia" panose="02040502050405020303" pitchFamily="18" charset="0"/>
              </a:rPr>
              <a:t>.</a:t>
            </a:r>
          </a:p>
        </p:txBody>
      </p:sp>
      <p:sp>
        <p:nvSpPr>
          <p:cNvPr id="2" name="TextBox 1">
            <a:extLst>
              <a:ext uri="{FF2B5EF4-FFF2-40B4-BE49-F238E27FC236}">
                <a16:creationId xmlns:a16="http://schemas.microsoft.com/office/drawing/2014/main" id="{C025DDA9-8ACC-D25C-02AC-BA99E5699B64}"/>
              </a:ext>
            </a:extLst>
          </p:cNvPr>
          <p:cNvSpPr txBox="1"/>
          <p:nvPr/>
        </p:nvSpPr>
        <p:spPr>
          <a:xfrm>
            <a:off x="7896726" y="6487067"/>
            <a:ext cx="6104020" cy="369332"/>
          </a:xfrm>
          <a:prstGeom prst="rect">
            <a:avLst/>
          </a:prstGeom>
          <a:noFill/>
        </p:spPr>
        <p:txBody>
          <a:bodyPr wrap="square">
            <a:spAutoFit/>
          </a:bodyPr>
          <a:lstStyle/>
          <a:p>
            <a:r>
              <a:rPr lang="uk-UA" sz="1800" dirty="0"/>
              <a:t>Франц </a:t>
            </a:r>
            <a:r>
              <a:rPr lang="uk-UA" sz="1800" dirty="0" err="1"/>
              <a:t>Рупперт</a:t>
            </a:r>
            <a:r>
              <a:rPr lang="uk-UA" sz="1800" dirty="0"/>
              <a:t> (</a:t>
            </a:r>
            <a:r>
              <a:rPr lang="en-US" sz="1800" dirty="0"/>
              <a:t>Franz Ruppert</a:t>
            </a:r>
            <a:r>
              <a:rPr lang="uk-UA" sz="1800" dirty="0"/>
              <a:t>) 2014</a:t>
            </a:r>
            <a:endParaRPr lang="uk-UA" dirty="0"/>
          </a:p>
        </p:txBody>
      </p:sp>
    </p:spTree>
    <p:extLst>
      <p:ext uri="{BB962C8B-B14F-4D97-AF65-F5344CB8AC3E}">
        <p14:creationId xmlns:p14="http://schemas.microsoft.com/office/powerpoint/2010/main" val="3011294951"/>
      </p:ext>
    </p:extLst>
  </p:cSld>
  <p:clrMapOvr>
    <a:masterClrMapping/>
  </p:clrMapOvr>
</p:sld>
</file>

<file path=ppt/theme/theme1.xml><?xml version="1.0" encoding="utf-8"?>
<a:theme xmlns:a="http://schemas.openxmlformats.org/drawingml/2006/main" name="Сектор">
  <a:themeElements>
    <a:clrScheme name="Сектор">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ектор">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Стандартная">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Ти повинен  здогадатися</Template>
  <TotalTime>28552</TotalTime>
  <Words>4390</Words>
  <Application>Microsoft Macintosh PowerPoint</Application>
  <PresentationFormat>Широкоэкранный</PresentationFormat>
  <Paragraphs>239</Paragraphs>
  <Slides>22</Slides>
  <Notes>7</Notes>
  <HiddenSlides>0</HiddenSlides>
  <MMClips>0</MMClips>
  <ScaleCrop>false</ScaleCrop>
  <HeadingPairs>
    <vt:vector size="6" baseType="variant">
      <vt:variant>
        <vt:lpstr>Использованные шрифты</vt:lpstr>
      </vt:variant>
      <vt:variant>
        <vt:i4>12</vt:i4>
      </vt:variant>
      <vt:variant>
        <vt:lpstr>Тема</vt:lpstr>
      </vt:variant>
      <vt:variant>
        <vt:i4>1</vt:i4>
      </vt:variant>
      <vt:variant>
        <vt:lpstr>Заголовки слайдов</vt:lpstr>
      </vt:variant>
      <vt:variant>
        <vt:i4>22</vt:i4>
      </vt:variant>
    </vt:vector>
  </HeadingPairs>
  <TitlesOfParts>
    <vt:vector size="35" baseType="lpstr">
      <vt:lpstr>Aptos</vt:lpstr>
      <vt:lpstr>Aptos Display</vt:lpstr>
      <vt:lpstr>Arial</vt:lpstr>
      <vt:lpstr>Calibri</vt:lpstr>
      <vt:lpstr>Century Gothic</vt:lpstr>
      <vt:lpstr>Courier New</vt:lpstr>
      <vt:lpstr>Garamond</vt:lpstr>
      <vt:lpstr>Georgia</vt:lpstr>
      <vt:lpstr>SchoolBookC</vt:lpstr>
      <vt:lpstr>Times New Roman</vt:lpstr>
      <vt:lpstr>Wingdings</vt:lpstr>
      <vt:lpstr>Wingdings 3</vt:lpstr>
      <vt:lpstr>Сектор</vt:lpstr>
      <vt:lpstr>РОЗЛАДИ СЕКСУАЛЬНОЇ ІДЕНТИЧНОСТІ ЯК НАСЛІДОК   ТРАВМАТИЧНОГО ДОСВІДУ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СПИСОК ДОРОСЛИХ МОДЕЛЕЙ ПОВЕДІНКИ,  ЯКІ ПОВ'ЯЗАНІ З СЕКСУАЛЬНИМ ДОМАГАННЯМ І ЗНЕВАГОЮ, ПЕРЕЖИТИМ В ДИТИНСТВІ</vt:lpstr>
      <vt:lpstr>НЕУМИСНЕ  СЕКСУАЛЬНЕ  ДОМАГАННЯ  АБО  ЗНЕВАГА</vt:lpstr>
      <vt:lpstr>УМИСНЕ  СЕКСУАЛЬНЕ  ДОМАГАННЯ  АБО  ЗНЕВАГА </vt:lpstr>
      <vt:lpstr>ПЕРЕШКОДИ ДЛЯ СЕКСУАЛЬНОЇ БЛИЗЬКОСТІ   ТЕСТ ДЛЯ САМОПЕРЕВІРКИ</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Мирон Шкробут</dc:creator>
  <cp:lastModifiedBy>Мирон Шкробут</cp:lastModifiedBy>
  <cp:revision>16</cp:revision>
  <dcterms:created xsi:type="dcterms:W3CDTF">2024-06-02T19:23:14Z</dcterms:created>
  <dcterms:modified xsi:type="dcterms:W3CDTF">2024-06-27T08:30:42Z</dcterms:modified>
</cp:coreProperties>
</file>